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61" r:id="rId2"/>
    <p:sldMasterId id="2147483674" r:id="rId3"/>
  </p:sldMasterIdLst>
  <p:sldIdLst>
    <p:sldId id="256" r:id="rId4"/>
    <p:sldId id="257" r:id="rId5"/>
    <p:sldId id="258" r:id="rId6"/>
    <p:sldId id="259" r:id="rId7"/>
    <p:sldId id="260" r:id="rId8"/>
    <p:sldId id="261" r:id="rId9"/>
    <p:sldId id="262" r:id="rId10"/>
    <p:sldId id="263" r:id="rId11"/>
    <p:sldId id="264" r:id="rId12"/>
    <p:sldId id="265" r:id="rId13"/>
    <p:sldId id="266" r:id="rId14"/>
    <p:sldId id="267" r:id="rId15"/>
    <p:sldId id="268" r:id="rId16"/>
    <p:sldId id="269" r:id="rId17"/>
    <p:sldId id="270" r:id="rId18"/>
    <p:sldId id="271" r:id="rId19"/>
    <p:sldId id="272" r:id="rId20"/>
    <p:sldId id="273" r:id="rId21"/>
    <p:sldId id="274" r:id="rId22"/>
    <p:sldId id="275" r:id="rId23"/>
    <p:sldId id="276" r:id="rId24"/>
    <p:sldId id="277" r:id="rId25"/>
    <p:sldId id="278" r:id="rId26"/>
  </p:sldIdLst>
  <p:sldSz cx="9144000" cy="6858000" type="screen4x3"/>
  <p:notesSz cx="7559675" cy="10691813"/>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0" d="100"/>
          <a:sy n="110" d="100"/>
        </p:scale>
        <p:origin x="-1644"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slide" Target="slides/slide10.xml"/><Relationship Id="rId18" Type="http://schemas.openxmlformats.org/officeDocument/2006/relationships/slide" Target="slides/slide15.xml"/><Relationship Id="rId26" Type="http://schemas.openxmlformats.org/officeDocument/2006/relationships/slide" Target="slides/slide23.xml"/><Relationship Id="rId3" Type="http://schemas.openxmlformats.org/officeDocument/2006/relationships/slideMaster" Target="slideMasters/slideMaster3.xml"/><Relationship Id="rId21" Type="http://schemas.openxmlformats.org/officeDocument/2006/relationships/slide" Target="slides/slide18.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5" Type="http://schemas.openxmlformats.org/officeDocument/2006/relationships/slide" Target="slides/slide22.xml"/><Relationship Id="rId2" Type="http://schemas.openxmlformats.org/officeDocument/2006/relationships/slideMaster" Target="slideMasters/slideMaster2.xml"/><Relationship Id="rId16" Type="http://schemas.openxmlformats.org/officeDocument/2006/relationships/slide" Target="slides/slide13.xml"/><Relationship Id="rId20" Type="http://schemas.openxmlformats.org/officeDocument/2006/relationships/slide" Target="slides/slide17.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24" Type="http://schemas.openxmlformats.org/officeDocument/2006/relationships/slide" Target="slides/slide21.xml"/><Relationship Id="rId5" Type="http://schemas.openxmlformats.org/officeDocument/2006/relationships/slide" Target="slides/slide2.xml"/><Relationship Id="rId15" Type="http://schemas.openxmlformats.org/officeDocument/2006/relationships/slide" Target="slides/slide12.xml"/><Relationship Id="rId23" Type="http://schemas.openxmlformats.org/officeDocument/2006/relationships/slide" Target="slides/slide20.xml"/><Relationship Id="rId28" Type="http://schemas.openxmlformats.org/officeDocument/2006/relationships/viewProps" Target="viewProps.xml"/><Relationship Id="rId10" Type="http://schemas.openxmlformats.org/officeDocument/2006/relationships/slide" Target="slides/slide7.xml"/><Relationship Id="rId19" Type="http://schemas.openxmlformats.org/officeDocument/2006/relationships/slide" Target="slides/slide16.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slide" Target="slides/slide19.xml"/><Relationship Id="rId27" Type="http://schemas.openxmlformats.org/officeDocument/2006/relationships/presProps" Target="presProps.xml"/><Relationship Id="rId30" Type="http://schemas.openxmlformats.org/officeDocument/2006/relationships/tableStyles" Target="tableStyle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27"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28" name="PlaceHolder 2"/>
          <p:cNvSpPr>
            <a:spLocks noGrp="1"/>
          </p:cNvSpPr>
          <p:nvPr>
            <p:ph type="body"/>
          </p:nvPr>
        </p:nvSpPr>
        <p:spPr>
          <a:xfrm>
            <a:off x="457200" y="1600200"/>
            <a:ext cx="8229240" cy="2158560"/>
          </a:xfrm>
          <a:prstGeom prst="rect">
            <a:avLst/>
          </a:prstGeom>
        </p:spPr>
        <p:txBody>
          <a:bodyPr lIns="0" tIns="0" rIns="0" bIns="0"/>
          <a:lstStyle/>
          <a:p>
            <a:endParaRPr/>
          </a:p>
        </p:txBody>
      </p:sp>
      <p:sp>
        <p:nvSpPr>
          <p:cNvPr id="29" name="PlaceHolder 3"/>
          <p:cNvSpPr>
            <a:spLocks noGrp="1"/>
          </p:cNvSpPr>
          <p:nvPr>
            <p:ph type="body"/>
          </p:nvPr>
        </p:nvSpPr>
        <p:spPr>
          <a:xfrm>
            <a:off x="457200" y="3964320"/>
            <a:ext cx="8229240" cy="2158560"/>
          </a:xfrm>
          <a:prstGeom prst="rect">
            <a:avLst/>
          </a:prstGeom>
        </p:spPr>
        <p:txBody>
          <a:bodyPr lIns="0" tIns="0" rIns="0" bIns="0"/>
          <a:lstStyle/>
          <a:p>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30"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31" name="PlaceHolder 2"/>
          <p:cNvSpPr>
            <a:spLocks noGrp="1"/>
          </p:cNvSpPr>
          <p:nvPr>
            <p:ph type="body"/>
          </p:nvPr>
        </p:nvSpPr>
        <p:spPr>
          <a:xfrm>
            <a:off x="457200" y="1600200"/>
            <a:ext cx="4015800" cy="2158560"/>
          </a:xfrm>
          <a:prstGeom prst="rect">
            <a:avLst/>
          </a:prstGeom>
        </p:spPr>
        <p:txBody>
          <a:bodyPr lIns="0" tIns="0" rIns="0" bIns="0"/>
          <a:lstStyle/>
          <a:p>
            <a:endParaRPr/>
          </a:p>
        </p:txBody>
      </p:sp>
      <p:sp>
        <p:nvSpPr>
          <p:cNvPr id="32" name="PlaceHolder 3"/>
          <p:cNvSpPr>
            <a:spLocks noGrp="1"/>
          </p:cNvSpPr>
          <p:nvPr>
            <p:ph type="body"/>
          </p:nvPr>
        </p:nvSpPr>
        <p:spPr>
          <a:xfrm>
            <a:off x="4674240" y="1600200"/>
            <a:ext cx="4015800" cy="2158560"/>
          </a:xfrm>
          <a:prstGeom prst="rect">
            <a:avLst/>
          </a:prstGeom>
        </p:spPr>
        <p:txBody>
          <a:bodyPr lIns="0" tIns="0" rIns="0" bIns="0"/>
          <a:lstStyle/>
          <a:p>
            <a:endParaRPr/>
          </a:p>
        </p:txBody>
      </p:sp>
      <p:sp>
        <p:nvSpPr>
          <p:cNvPr id="33" name="PlaceHolder 4"/>
          <p:cNvSpPr>
            <a:spLocks noGrp="1"/>
          </p:cNvSpPr>
          <p:nvPr>
            <p:ph type="body"/>
          </p:nvPr>
        </p:nvSpPr>
        <p:spPr>
          <a:xfrm>
            <a:off x="4674240" y="3964320"/>
            <a:ext cx="4015800" cy="2158560"/>
          </a:xfrm>
          <a:prstGeom prst="rect">
            <a:avLst/>
          </a:prstGeom>
        </p:spPr>
        <p:txBody>
          <a:bodyPr lIns="0" tIns="0" rIns="0" bIns="0"/>
          <a:lstStyle/>
          <a:p>
            <a:endParaRPr/>
          </a:p>
        </p:txBody>
      </p:sp>
      <p:sp>
        <p:nvSpPr>
          <p:cNvPr id="34" name="PlaceHolder 5"/>
          <p:cNvSpPr>
            <a:spLocks noGrp="1"/>
          </p:cNvSpPr>
          <p:nvPr>
            <p:ph type="body"/>
          </p:nvPr>
        </p:nvSpPr>
        <p:spPr>
          <a:xfrm>
            <a:off x="457200" y="3964320"/>
            <a:ext cx="4015800" cy="2158560"/>
          </a:xfrm>
          <a:prstGeom prst="rect">
            <a:avLst/>
          </a:prstGeom>
        </p:spPr>
        <p:txBody>
          <a:bodyPr lIns="0" tIns="0" rIns="0" bIns="0"/>
          <a:lstStyle/>
          <a:p>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35"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36" name="PlaceHolder 2"/>
          <p:cNvSpPr>
            <a:spLocks noGrp="1"/>
          </p:cNvSpPr>
          <p:nvPr>
            <p:ph type="body"/>
          </p:nvPr>
        </p:nvSpPr>
        <p:spPr>
          <a:xfrm>
            <a:off x="457200" y="1600200"/>
            <a:ext cx="8229240" cy="4525560"/>
          </a:xfrm>
          <a:prstGeom prst="rect">
            <a:avLst/>
          </a:prstGeom>
        </p:spPr>
        <p:txBody>
          <a:bodyPr lIns="0" tIns="0" rIns="0" bIns="0"/>
          <a:lstStyle/>
          <a:p>
            <a:endParaRPr/>
          </a:p>
        </p:txBody>
      </p:sp>
      <p:sp>
        <p:nvSpPr>
          <p:cNvPr id="37" name="PlaceHolder 3"/>
          <p:cNvSpPr>
            <a:spLocks noGrp="1"/>
          </p:cNvSpPr>
          <p:nvPr>
            <p:ph type="body"/>
          </p:nvPr>
        </p:nvSpPr>
        <p:spPr>
          <a:xfrm>
            <a:off x="457200" y="1600200"/>
            <a:ext cx="8229240" cy="4525560"/>
          </a:xfrm>
          <a:prstGeom prst="rect">
            <a:avLst/>
          </a:prstGeom>
        </p:spPr>
        <p:txBody>
          <a:bodyPr lIns="0" tIns="0" rIns="0" bIns="0"/>
          <a:lstStyle/>
          <a:p>
            <a:endParaRPr/>
          </a:p>
        </p:txBody>
      </p:sp>
      <p:pic>
        <p:nvPicPr>
          <p:cNvPr id="38" name="Рисунок 37"/>
          <p:cNvPicPr/>
          <p:nvPr/>
        </p:nvPicPr>
        <p:blipFill>
          <a:blip r:embed="rId2"/>
          <a:stretch/>
        </p:blipFill>
        <p:spPr>
          <a:xfrm>
            <a:off x="1735560" y="1599840"/>
            <a:ext cx="5671800" cy="4525560"/>
          </a:xfrm>
          <a:prstGeom prst="rect">
            <a:avLst/>
          </a:prstGeom>
          <a:ln>
            <a:noFill/>
          </a:ln>
        </p:spPr>
      </p:pic>
      <p:pic>
        <p:nvPicPr>
          <p:cNvPr id="39" name="Рисунок 38"/>
          <p:cNvPicPr/>
          <p:nvPr/>
        </p:nvPicPr>
        <p:blipFill>
          <a:blip r:embed="rId2"/>
          <a:stretch/>
        </p:blipFill>
        <p:spPr>
          <a:xfrm>
            <a:off x="1735560" y="1599840"/>
            <a:ext cx="5671800" cy="4525560"/>
          </a:xfrm>
          <a:prstGeom prst="rect">
            <a:avLst/>
          </a:prstGeom>
          <a:ln>
            <a:noFill/>
          </a:ln>
        </p:spPr>
      </p:pic>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45"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46" name="PlaceHolder 2"/>
          <p:cNvSpPr>
            <a:spLocks noGrp="1"/>
          </p:cNvSpPr>
          <p:nvPr>
            <p:ph type="subTitle"/>
          </p:nvPr>
        </p:nvSpPr>
        <p:spPr>
          <a:xfrm>
            <a:off x="457200" y="1600200"/>
            <a:ext cx="8229240" cy="4525560"/>
          </a:xfrm>
          <a:prstGeom prst="rect">
            <a:avLst/>
          </a:prstGeom>
        </p:spPr>
        <p:txBody>
          <a:bodyPr lIns="0" tIns="0" rIns="0" bIns="0" anchor="ctr"/>
          <a:lstStyle/>
          <a:p>
            <a:pPr algn="ctr"/>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47"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48" name="PlaceHolder 2"/>
          <p:cNvSpPr>
            <a:spLocks noGrp="1"/>
          </p:cNvSpPr>
          <p:nvPr>
            <p:ph type="body"/>
          </p:nvPr>
        </p:nvSpPr>
        <p:spPr>
          <a:xfrm>
            <a:off x="457200" y="1600200"/>
            <a:ext cx="8229240" cy="4525560"/>
          </a:xfrm>
          <a:prstGeom prst="rect">
            <a:avLst/>
          </a:prstGeom>
        </p:spPr>
        <p:txBody>
          <a:bodyPr lIns="0" tIns="0" rIns="0" bIns="0"/>
          <a:lstStyle/>
          <a:p>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49"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50" name="PlaceHolder 2"/>
          <p:cNvSpPr>
            <a:spLocks noGrp="1"/>
          </p:cNvSpPr>
          <p:nvPr>
            <p:ph type="body"/>
          </p:nvPr>
        </p:nvSpPr>
        <p:spPr>
          <a:xfrm>
            <a:off x="457200" y="1600200"/>
            <a:ext cx="4015800" cy="4525560"/>
          </a:xfrm>
          <a:prstGeom prst="rect">
            <a:avLst/>
          </a:prstGeom>
        </p:spPr>
        <p:txBody>
          <a:bodyPr lIns="0" tIns="0" rIns="0" bIns="0"/>
          <a:lstStyle/>
          <a:p>
            <a:endParaRPr/>
          </a:p>
        </p:txBody>
      </p:sp>
      <p:sp>
        <p:nvSpPr>
          <p:cNvPr id="51" name="PlaceHolder 3"/>
          <p:cNvSpPr>
            <a:spLocks noGrp="1"/>
          </p:cNvSpPr>
          <p:nvPr>
            <p:ph type="body"/>
          </p:nvPr>
        </p:nvSpPr>
        <p:spPr>
          <a:xfrm>
            <a:off x="4674240" y="1600200"/>
            <a:ext cx="4015800" cy="4525560"/>
          </a:xfrm>
          <a:prstGeom prst="rect">
            <a:avLst/>
          </a:prstGeom>
        </p:spPr>
        <p:txBody>
          <a:bodyPr lIns="0" tIns="0" rIns="0" bIns="0"/>
          <a:lstStyle/>
          <a:p>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52"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53" name="PlaceHolder 1"/>
          <p:cNvSpPr>
            <a:spLocks noGrp="1"/>
          </p:cNvSpPr>
          <p:nvPr>
            <p:ph type="subTitle"/>
          </p:nvPr>
        </p:nvSpPr>
        <p:spPr>
          <a:xfrm>
            <a:off x="457200" y="274680"/>
            <a:ext cx="8229240" cy="5297760"/>
          </a:xfrm>
          <a:prstGeom prst="rect">
            <a:avLst/>
          </a:prstGeom>
        </p:spPr>
        <p:txBody>
          <a:bodyPr lIns="0" tIns="0" rIns="0" bIns="0" anchor="ctr"/>
          <a:lstStyle/>
          <a:p>
            <a:pPr algn="ct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54"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55" name="PlaceHolder 2"/>
          <p:cNvSpPr>
            <a:spLocks noGrp="1"/>
          </p:cNvSpPr>
          <p:nvPr>
            <p:ph type="body"/>
          </p:nvPr>
        </p:nvSpPr>
        <p:spPr>
          <a:xfrm>
            <a:off x="457200" y="1600200"/>
            <a:ext cx="4015800" cy="2158560"/>
          </a:xfrm>
          <a:prstGeom prst="rect">
            <a:avLst/>
          </a:prstGeom>
        </p:spPr>
        <p:txBody>
          <a:bodyPr lIns="0" tIns="0" rIns="0" bIns="0"/>
          <a:lstStyle/>
          <a:p>
            <a:endParaRPr/>
          </a:p>
        </p:txBody>
      </p:sp>
      <p:sp>
        <p:nvSpPr>
          <p:cNvPr id="56" name="PlaceHolder 3"/>
          <p:cNvSpPr>
            <a:spLocks noGrp="1"/>
          </p:cNvSpPr>
          <p:nvPr>
            <p:ph type="body"/>
          </p:nvPr>
        </p:nvSpPr>
        <p:spPr>
          <a:xfrm>
            <a:off x="457200" y="3964320"/>
            <a:ext cx="4015800" cy="2158560"/>
          </a:xfrm>
          <a:prstGeom prst="rect">
            <a:avLst/>
          </a:prstGeom>
        </p:spPr>
        <p:txBody>
          <a:bodyPr lIns="0" tIns="0" rIns="0" bIns="0"/>
          <a:lstStyle/>
          <a:p>
            <a:endParaRPr/>
          </a:p>
        </p:txBody>
      </p:sp>
      <p:sp>
        <p:nvSpPr>
          <p:cNvPr id="57" name="PlaceHolder 4"/>
          <p:cNvSpPr>
            <a:spLocks noGrp="1"/>
          </p:cNvSpPr>
          <p:nvPr>
            <p:ph type="body"/>
          </p:nvPr>
        </p:nvSpPr>
        <p:spPr>
          <a:xfrm>
            <a:off x="4674240" y="1600200"/>
            <a:ext cx="4015800" cy="4525560"/>
          </a:xfrm>
          <a:prstGeom prst="rect">
            <a:avLst/>
          </a:prstGeom>
        </p:spPr>
        <p:txBody>
          <a:bodyPr lIns="0" tIns="0" rIns="0" bIns="0"/>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6"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7" name="PlaceHolder 2"/>
          <p:cNvSpPr>
            <a:spLocks noGrp="1"/>
          </p:cNvSpPr>
          <p:nvPr>
            <p:ph type="subTitle"/>
          </p:nvPr>
        </p:nvSpPr>
        <p:spPr>
          <a:xfrm>
            <a:off x="457200" y="1600200"/>
            <a:ext cx="8229240" cy="4525560"/>
          </a:xfrm>
          <a:prstGeom prst="rect">
            <a:avLst/>
          </a:prstGeom>
        </p:spPr>
        <p:txBody>
          <a:bodyPr lIns="0" tIns="0" rIns="0" bIns="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58"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59" name="PlaceHolder 2"/>
          <p:cNvSpPr>
            <a:spLocks noGrp="1"/>
          </p:cNvSpPr>
          <p:nvPr>
            <p:ph type="body"/>
          </p:nvPr>
        </p:nvSpPr>
        <p:spPr>
          <a:xfrm>
            <a:off x="457200" y="1600200"/>
            <a:ext cx="4015800" cy="4525560"/>
          </a:xfrm>
          <a:prstGeom prst="rect">
            <a:avLst/>
          </a:prstGeom>
        </p:spPr>
        <p:txBody>
          <a:bodyPr lIns="0" tIns="0" rIns="0" bIns="0"/>
          <a:lstStyle/>
          <a:p>
            <a:endParaRPr/>
          </a:p>
        </p:txBody>
      </p:sp>
      <p:sp>
        <p:nvSpPr>
          <p:cNvPr id="60" name="PlaceHolder 3"/>
          <p:cNvSpPr>
            <a:spLocks noGrp="1"/>
          </p:cNvSpPr>
          <p:nvPr>
            <p:ph type="body"/>
          </p:nvPr>
        </p:nvSpPr>
        <p:spPr>
          <a:xfrm>
            <a:off x="4674240" y="1600200"/>
            <a:ext cx="4015800" cy="2158560"/>
          </a:xfrm>
          <a:prstGeom prst="rect">
            <a:avLst/>
          </a:prstGeom>
        </p:spPr>
        <p:txBody>
          <a:bodyPr lIns="0" tIns="0" rIns="0" bIns="0"/>
          <a:lstStyle/>
          <a:p>
            <a:endParaRPr/>
          </a:p>
        </p:txBody>
      </p:sp>
      <p:sp>
        <p:nvSpPr>
          <p:cNvPr id="61" name="PlaceHolder 4"/>
          <p:cNvSpPr>
            <a:spLocks noGrp="1"/>
          </p:cNvSpPr>
          <p:nvPr>
            <p:ph type="body"/>
          </p:nvPr>
        </p:nvSpPr>
        <p:spPr>
          <a:xfrm>
            <a:off x="4674240" y="3964320"/>
            <a:ext cx="4015800" cy="2158560"/>
          </a:xfrm>
          <a:prstGeom prst="rect">
            <a:avLst/>
          </a:prstGeom>
        </p:spPr>
        <p:txBody>
          <a:bodyPr lIns="0" tIns="0" rIns="0" bIns="0"/>
          <a:lstStyle/>
          <a:p>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62"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63" name="PlaceHolder 2"/>
          <p:cNvSpPr>
            <a:spLocks noGrp="1"/>
          </p:cNvSpPr>
          <p:nvPr>
            <p:ph type="body"/>
          </p:nvPr>
        </p:nvSpPr>
        <p:spPr>
          <a:xfrm>
            <a:off x="457200" y="1600200"/>
            <a:ext cx="4015800" cy="2158560"/>
          </a:xfrm>
          <a:prstGeom prst="rect">
            <a:avLst/>
          </a:prstGeom>
        </p:spPr>
        <p:txBody>
          <a:bodyPr lIns="0" tIns="0" rIns="0" bIns="0"/>
          <a:lstStyle/>
          <a:p>
            <a:endParaRPr/>
          </a:p>
        </p:txBody>
      </p:sp>
      <p:sp>
        <p:nvSpPr>
          <p:cNvPr id="64" name="PlaceHolder 3"/>
          <p:cNvSpPr>
            <a:spLocks noGrp="1"/>
          </p:cNvSpPr>
          <p:nvPr>
            <p:ph type="body"/>
          </p:nvPr>
        </p:nvSpPr>
        <p:spPr>
          <a:xfrm>
            <a:off x="4674240" y="1600200"/>
            <a:ext cx="4015800" cy="2158560"/>
          </a:xfrm>
          <a:prstGeom prst="rect">
            <a:avLst/>
          </a:prstGeom>
        </p:spPr>
        <p:txBody>
          <a:bodyPr lIns="0" tIns="0" rIns="0" bIns="0"/>
          <a:lstStyle/>
          <a:p>
            <a:endParaRPr/>
          </a:p>
        </p:txBody>
      </p:sp>
      <p:sp>
        <p:nvSpPr>
          <p:cNvPr id="65" name="PlaceHolder 4"/>
          <p:cNvSpPr>
            <a:spLocks noGrp="1"/>
          </p:cNvSpPr>
          <p:nvPr>
            <p:ph type="body"/>
          </p:nvPr>
        </p:nvSpPr>
        <p:spPr>
          <a:xfrm>
            <a:off x="457200" y="3964320"/>
            <a:ext cx="8229240" cy="2158560"/>
          </a:xfrm>
          <a:prstGeom prst="rect">
            <a:avLst/>
          </a:prstGeom>
        </p:spPr>
        <p:txBody>
          <a:bodyPr lIns="0" tIns="0" rIns="0" bIns="0"/>
          <a:lstStyle/>
          <a:p>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66"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67" name="PlaceHolder 2"/>
          <p:cNvSpPr>
            <a:spLocks noGrp="1"/>
          </p:cNvSpPr>
          <p:nvPr>
            <p:ph type="body"/>
          </p:nvPr>
        </p:nvSpPr>
        <p:spPr>
          <a:xfrm>
            <a:off x="457200" y="1600200"/>
            <a:ext cx="8229240" cy="2158560"/>
          </a:xfrm>
          <a:prstGeom prst="rect">
            <a:avLst/>
          </a:prstGeom>
        </p:spPr>
        <p:txBody>
          <a:bodyPr lIns="0" tIns="0" rIns="0" bIns="0"/>
          <a:lstStyle/>
          <a:p>
            <a:endParaRPr/>
          </a:p>
        </p:txBody>
      </p:sp>
      <p:sp>
        <p:nvSpPr>
          <p:cNvPr id="68" name="PlaceHolder 3"/>
          <p:cNvSpPr>
            <a:spLocks noGrp="1"/>
          </p:cNvSpPr>
          <p:nvPr>
            <p:ph type="body"/>
          </p:nvPr>
        </p:nvSpPr>
        <p:spPr>
          <a:xfrm>
            <a:off x="457200" y="3964320"/>
            <a:ext cx="8229240" cy="2158560"/>
          </a:xfrm>
          <a:prstGeom prst="rect">
            <a:avLst/>
          </a:prstGeom>
        </p:spPr>
        <p:txBody>
          <a:bodyPr lIns="0" tIns="0" rIns="0" bIns="0"/>
          <a:lstStyle/>
          <a:p>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69"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70" name="PlaceHolder 2"/>
          <p:cNvSpPr>
            <a:spLocks noGrp="1"/>
          </p:cNvSpPr>
          <p:nvPr>
            <p:ph type="body"/>
          </p:nvPr>
        </p:nvSpPr>
        <p:spPr>
          <a:xfrm>
            <a:off x="457200" y="1600200"/>
            <a:ext cx="4015800" cy="2158560"/>
          </a:xfrm>
          <a:prstGeom prst="rect">
            <a:avLst/>
          </a:prstGeom>
        </p:spPr>
        <p:txBody>
          <a:bodyPr lIns="0" tIns="0" rIns="0" bIns="0"/>
          <a:lstStyle/>
          <a:p>
            <a:endParaRPr/>
          </a:p>
        </p:txBody>
      </p:sp>
      <p:sp>
        <p:nvSpPr>
          <p:cNvPr id="71" name="PlaceHolder 3"/>
          <p:cNvSpPr>
            <a:spLocks noGrp="1"/>
          </p:cNvSpPr>
          <p:nvPr>
            <p:ph type="body"/>
          </p:nvPr>
        </p:nvSpPr>
        <p:spPr>
          <a:xfrm>
            <a:off x="4674240" y="1600200"/>
            <a:ext cx="4015800" cy="2158560"/>
          </a:xfrm>
          <a:prstGeom prst="rect">
            <a:avLst/>
          </a:prstGeom>
        </p:spPr>
        <p:txBody>
          <a:bodyPr lIns="0" tIns="0" rIns="0" bIns="0"/>
          <a:lstStyle/>
          <a:p>
            <a:endParaRPr/>
          </a:p>
        </p:txBody>
      </p:sp>
      <p:sp>
        <p:nvSpPr>
          <p:cNvPr id="72" name="PlaceHolder 4"/>
          <p:cNvSpPr>
            <a:spLocks noGrp="1"/>
          </p:cNvSpPr>
          <p:nvPr>
            <p:ph type="body"/>
          </p:nvPr>
        </p:nvSpPr>
        <p:spPr>
          <a:xfrm>
            <a:off x="4674240" y="3964320"/>
            <a:ext cx="4015800" cy="2158560"/>
          </a:xfrm>
          <a:prstGeom prst="rect">
            <a:avLst/>
          </a:prstGeom>
        </p:spPr>
        <p:txBody>
          <a:bodyPr lIns="0" tIns="0" rIns="0" bIns="0"/>
          <a:lstStyle/>
          <a:p>
            <a:endParaRPr/>
          </a:p>
        </p:txBody>
      </p:sp>
      <p:sp>
        <p:nvSpPr>
          <p:cNvPr id="73" name="PlaceHolder 5"/>
          <p:cNvSpPr>
            <a:spLocks noGrp="1"/>
          </p:cNvSpPr>
          <p:nvPr>
            <p:ph type="body"/>
          </p:nvPr>
        </p:nvSpPr>
        <p:spPr>
          <a:xfrm>
            <a:off x="457200" y="3964320"/>
            <a:ext cx="4015800" cy="2158560"/>
          </a:xfrm>
          <a:prstGeom prst="rect">
            <a:avLst/>
          </a:prstGeom>
        </p:spPr>
        <p:txBody>
          <a:bodyPr lIns="0" tIns="0" rIns="0" bIns="0"/>
          <a:lstStyle/>
          <a:p>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74"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75" name="PlaceHolder 2"/>
          <p:cNvSpPr>
            <a:spLocks noGrp="1"/>
          </p:cNvSpPr>
          <p:nvPr>
            <p:ph type="body"/>
          </p:nvPr>
        </p:nvSpPr>
        <p:spPr>
          <a:xfrm>
            <a:off x="457200" y="1600200"/>
            <a:ext cx="8229240" cy="4525560"/>
          </a:xfrm>
          <a:prstGeom prst="rect">
            <a:avLst/>
          </a:prstGeom>
        </p:spPr>
        <p:txBody>
          <a:bodyPr lIns="0" tIns="0" rIns="0" bIns="0"/>
          <a:lstStyle/>
          <a:p>
            <a:endParaRPr/>
          </a:p>
        </p:txBody>
      </p:sp>
      <p:sp>
        <p:nvSpPr>
          <p:cNvPr id="76" name="PlaceHolder 3"/>
          <p:cNvSpPr>
            <a:spLocks noGrp="1"/>
          </p:cNvSpPr>
          <p:nvPr>
            <p:ph type="body"/>
          </p:nvPr>
        </p:nvSpPr>
        <p:spPr>
          <a:xfrm>
            <a:off x="457200" y="1600200"/>
            <a:ext cx="8229240" cy="4525560"/>
          </a:xfrm>
          <a:prstGeom prst="rect">
            <a:avLst/>
          </a:prstGeom>
        </p:spPr>
        <p:txBody>
          <a:bodyPr lIns="0" tIns="0" rIns="0" bIns="0"/>
          <a:lstStyle/>
          <a:p>
            <a:endParaRPr/>
          </a:p>
        </p:txBody>
      </p:sp>
      <p:pic>
        <p:nvPicPr>
          <p:cNvPr id="77" name="Рисунок 76"/>
          <p:cNvPicPr/>
          <p:nvPr/>
        </p:nvPicPr>
        <p:blipFill>
          <a:blip r:embed="rId2"/>
          <a:stretch/>
        </p:blipFill>
        <p:spPr>
          <a:xfrm>
            <a:off x="1735560" y="1599840"/>
            <a:ext cx="5671800" cy="4525560"/>
          </a:xfrm>
          <a:prstGeom prst="rect">
            <a:avLst/>
          </a:prstGeom>
          <a:ln>
            <a:noFill/>
          </a:ln>
        </p:spPr>
      </p:pic>
      <p:pic>
        <p:nvPicPr>
          <p:cNvPr id="78" name="Рисунок 77"/>
          <p:cNvPicPr/>
          <p:nvPr/>
        </p:nvPicPr>
        <p:blipFill>
          <a:blip r:embed="rId2"/>
          <a:stretch/>
        </p:blipFill>
        <p:spPr>
          <a:xfrm>
            <a:off x="1735560" y="1599840"/>
            <a:ext cx="5671800" cy="4525560"/>
          </a:xfrm>
          <a:prstGeom prst="rect">
            <a:avLst/>
          </a:prstGeom>
          <a:ln>
            <a:noFill/>
          </a:ln>
        </p:spPr>
      </p:pic>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84"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85" name="PlaceHolder 2"/>
          <p:cNvSpPr>
            <a:spLocks noGrp="1"/>
          </p:cNvSpPr>
          <p:nvPr>
            <p:ph type="subTitle"/>
          </p:nvPr>
        </p:nvSpPr>
        <p:spPr>
          <a:xfrm>
            <a:off x="457200" y="1600200"/>
            <a:ext cx="8229240" cy="4525560"/>
          </a:xfrm>
          <a:prstGeom prst="rect">
            <a:avLst/>
          </a:prstGeom>
        </p:spPr>
        <p:txBody>
          <a:bodyPr lIns="0" tIns="0" rIns="0" bIns="0" anchor="ctr"/>
          <a:lstStyle/>
          <a:p>
            <a:pPr algn="ctr"/>
            <a:endParaRPr/>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86"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87" name="PlaceHolder 2"/>
          <p:cNvSpPr>
            <a:spLocks noGrp="1"/>
          </p:cNvSpPr>
          <p:nvPr>
            <p:ph type="body"/>
          </p:nvPr>
        </p:nvSpPr>
        <p:spPr>
          <a:xfrm>
            <a:off x="457200" y="1600200"/>
            <a:ext cx="8229240" cy="4525560"/>
          </a:xfrm>
          <a:prstGeom prst="rect">
            <a:avLst/>
          </a:prstGeom>
        </p:spPr>
        <p:txBody>
          <a:bodyPr lIns="0" tIns="0" rIns="0" bIns="0"/>
          <a:lstStyle/>
          <a:p>
            <a:endParaRPr/>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88"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89" name="PlaceHolder 2"/>
          <p:cNvSpPr>
            <a:spLocks noGrp="1"/>
          </p:cNvSpPr>
          <p:nvPr>
            <p:ph type="body"/>
          </p:nvPr>
        </p:nvSpPr>
        <p:spPr>
          <a:xfrm>
            <a:off x="457200" y="1600200"/>
            <a:ext cx="4015800" cy="4525560"/>
          </a:xfrm>
          <a:prstGeom prst="rect">
            <a:avLst/>
          </a:prstGeom>
        </p:spPr>
        <p:txBody>
          <a:bodyPr lIns="0" tIns="0" rIns="0" bIns="0"/>
          <a:lstStyle/>
          <a:p>
            <a:endParaRPr/>
          </a:p>
        </p:txBody>
      </p:sp>
      <p:sp>
        <p:nvSpPr>
          <p:cNvPr id="90" name="PlaceHolder 3"/>
          <p:cNvSpPr>
            <a:spLocks noGrp="1"/>
          </p:cNvSpPr>
          <p:nvPr>
            <p:ph type="body"/>
          </p:nvPr>
        </p:nvSpPr>
        <p:spPr>
          <a:xfrm>
            <a:off x="4674240" y="1600200"/>
            <a:ext cx="4015800" cy="4525560"/>
          </a:xfrm>
          <a:prstGeom prst="rect">
            <a:avLst/>
          </a:prstGeom>
        </p:spPr>
        <p:txBody>
          <a:bodyPr lIns="0" tIns="0" rIns="0" bIns="0"/>
          <a:lstStyle/>
          <a:p>
            <a:endParaRPr/>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91"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8"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9" name="PlaceHolder 2"/>
          <p:cNvSpPr>
            <a:spLocks noGrp="1"/>
          </p:cNvSpPr>
          <p:nvPr>
            <p:ph type="body"/>
          </p:nvPr>
        </p:nvSpPr>
        <p:spPr>
          <a:xfrm>
            <a:off x="457200" y="1600200"/>
            <a:ext cx="8229240" cy="4525560"/>
          </a:xfrm>
          <a:prstGeom prst="rect">
            <a:avLst/>
          </a:prstGeom>
        </p:spPr>
        <p:txBody>
          <a:bodyPr lIns="0" tIns="0" rIns="0" bIns="0"/>
          <a:lstStyle/>
          <a:p>
            <a:endParaRPr/>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92" name="PlaceHolder 1"/>
          <p:cNvSpPr>
            <a:spLocks noGrp="1"/>
          </p:cNvSpPr>
          <p:nvPr>
            <p:ph type="subTitle"/>
          </p:nvPr>
        </p:nvSpPr>
        <p:spPr>
          <a:xfrm>
            <a:off x="457200" y="274680"/>
            <a:ext cx="8229240" cy="5297760"/>
          </a:xfrm>
          <a:prstGeom prst="rect">
            <a:avLst/>
          </a:prstGeom>
        </p:spPr>
        <p:txBody>
          <a:bodyPr lIns="0" tIns="0" rIns="0" bIns="0" anchor="ctr"/>
          <a:lstStyle/>
          <a:p>
            <a:pPr algn="ctr"/>
            <a:endParaRPr/>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93"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94" name="PlaceHolder 2"/>
          <p:cNvSpPr>
            <a:spLocks noGrp="1"/>
          </p:cNvSpPr>
          <p:nvPr>
            <p:ph type="body"/>
          </p:nvPr>
        </p:nvSpPr>
        <p:spPr>
          <a:xfrm>
            <a:off x="457200" y="1600200"/>
            <a:ext cx="4015800" cy="2158560"/>
          </a:xfrm>
          <a:prstGeom prst="rect">
            <a:avLst/>
          </a:prstGeom>
        </p:spPr>
        <p:txBody>
          <a:bodyPr lIns="0" tIns="0" rIns="0" bIns="0"/>
          <a:lstStyle/>
          <a:p>
            <a:endParaRPr/>
          </a:p>
        </p:txBody>
      </p:sp>
      <p:sp>
        <p:nvSpPr>
          <p:cNvPr id="95" name="PlaceHolder 3"/>
          <p:cNvSpPr>
            <a:spLocks noGrp="1"/>
          </p:cNvSpPr>
          <p:nvPr>
            <p:ph type="body"/>
          </p:nvPr>
        </p:nvSpPr>
        <p:spPr>
          <a:xfrm>
            <a:off x="457200" y="3964320"/>
            <a:ext cx="4015800" cy="2158560"/>
          </a:xfrm>
          <a:prstGeom prst="rect">
            <a:avLst/>
          </a:prstGeom>
        </p:spPr>
        <p:txBody>
          <a:bodyPr lIns="0" tIns="0" rIns="0" bIns="0"/>
          <a:lstStyle/>
          <a:p>
            <a:endParaRPr/>
          </a:p>
        </p:txBody>
      </p:sp>
      <p:sp>
        <p:nvSpPr>
          <p:cNvPr id="96" name="PlaceHolder 4"/>
          <p:cNvSpPr>
            <a:spLocks noGrp="1"/>
          </p:cNvSpPr>
          <p:nvPr>
            <p:ph type="body"/>
          </p:nvPr>
        </p:nvSpPr>
        <p:spPr>
          <a:xfrm>
            <a:off x="4674240" y="1600200"/>
            <a:ext cx="4015800" cy="4525560"/>
          </a:xfrm>
          <a:prstGeom prst="rect">
            <a:avLst/>
          </a:prstGeom>
        </p:spPr>
        <p:txBody>
          <a:bodyPr lIns="0" tIns="0" rIns="0" bIns="0"/>
          <a:lstStyle/>
          <a:p>
            <a:endParaRPr/>
          </a:p>
        </p:txBody>
      </p:sp>
    </p:spTree>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97"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98" name="PlaceHolder 2"/>
          <p:cNvSpPr>
            <a:spLocks noGrp="1"/>
          </p:cNvSpPr>
          <p:nvPr>
            <p:ph type="body"/>
          </p:nvPr>
        </p:nvSpPr>
        <p:spPr>
          <a:xfrm>
            <a:off x="457200" y="1600200"/>
            <a:ext cx="4015800" cy="4525560"/>
          </a:xfrm>
          <a:prstGeom prst="rect">
            <a:avLst/>
          </a:prstGeom>
        </p:spPr>
        <p:txBody>
          <a:bodyPr lIns="0" tIns="0" rIns="0" bIns="0"/>
          <a:lstStyle/>
          <a:p>
            <a:endParaRPr/>
          </a:p>
        </p:txBody>
      </p:sp>
      <p:sp>
        <p:nvSpPr>
          <p:cNvPr id="99" name="PlaceHolder 3"/>
          <p:cNvSpPr>
            <a:spLocks noGrp="1"/>
          </p:cNvSpPr>
          <p:nvPr>
            <p:ph type="body"/>
          </p:nvPr>
        </p:nvSpPr>
        <p:spPr>
          <a:xfrm>
            <a:off x="4674240" y="1600200"/>
            <a:ext cx="4015800" cy="2158560"/>
          </a:xfrm>
          <a:prstGeom prst="rect">
            <a:avLst/>
          </a:prstGeom>
        </p:spPr>
        <p:txBody>
          <a:bodyPr lIns="0" tIns="0" rIns="0" bIns="0"/>
          <a:lstStyle/>
          <a:p>
            <a:endParaRPr/>
          </a:p>
        </p:txBody>
      </p:sp>
      <p:sp>
        <p:nvSpPr>
          <p:cNvPr id="100" name="PlaceHolder 4"/>
          <p:cNvSpPr>
            <a:spLocks noGrp="1"/>
          </p:cNvSpPr>
          <p:nvPr>
            <p:ph type="body"/>
          </p:nvPr>
        </p:nvSpPr>
        <p:spPr>
          <a:xfrm>
            <a:off x="4674240" y="3964320"/>
            <a:ext cx="4015800" cy="2158560"/>
          </a:xfrm>
          <a:prstGeom prst="rect">
            <a:avLst/>
          </a:prstGeom>
        </p:spPr>
        <p:txBody>
          <a:bodyPr lIns="0" tIns="0" rIns="0" bIns="0"/>
          <a:lstStyle/>
          <a:p>
            <a:endParaRPr/>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101"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102" name="PlaceHolder 2"/>
          <p:cNvSpPr>
            <a:spLocks noGrp="1"/>
          </p:cNvSpPr>
          <p:nvPr>
            <p:ph type="body"/>
          </p:nvPr>
        </p:nvSpPr>
        <p:spPr>
          <a:xfrm>
            <a:off x="457200" y="1600200"/>
            <a:ext cx="4015800" cy="2158560"/>
          </a:xfrm>
          <a:prstGeom prst="rect">
            <a:avLst/>
          </a:prstGeom>
        </p:spPr>
        <p:txBody>
          <a:bodyPr lIns="0" tIns="0" rIns="0" bIns="0"/>
          <a:lstStyle/>
          <a:p>
            <a:endParaRPr/>
          </a:p>
        </p:txBody>
      </p:sp>
      <p:sp>
        <p:nvSpPr>
          <p:cNvPr id="103" name="PlaceHolder 3"/>
          <p:cNvSpPr>
            <a:spLocks noGrp="1"/>
          </p:cNvSpPr>
          <p:nvPr>
            <p:ph type="body"/>
          </p:nvPr>
        </p:nvSpPr>
        <p:spPr>
          <a:xfrm>
            <a:off x="4674240" y="1600200"/>
            <a:ext cx="4015800" cy="2158560"/>
          </a:xfrm>
          <a:prstGeom prst="rect">
            <a:avLst/>
          </a:prstGeom>
        </p:spPr>
        <p:txBody>
          <a:bodyPr lIns="0" tIns="0" rIns="0" bIns="0"/>
          <a:lstStyle/>
          <a:p>
            <a:endParaRPr/>
          </a:p>
        </p:txBody>
      </p:sp>
      <p:sp>
        <p:nvSpPr>
          <p:cNvPr id="104" name="PlaceHolder 4"/>
          <p:cNvSpPr>
            <a:spLocks noGrp="1"/>
          </p:cNvSpPr>
          <p:nvPr>
            <p:ph type="body"/>
          </p:nvPr>
        </p:nvSpPr>
        <p:spPr>
          <a:xfrm>
            <a:off x="457200" y="3964320"/>
            <a:ext cx="8229240" cy="2158560"/>
          </a:xfrm>
          <a:prstGeom prst="rect">
            <a:avLst/>
          </a:prstGeom>
        </p:spPr>
        <p:txBody>
          <a:bodyPr lIns="0" tIns="0" rIns="0" bIns="0"/>
          <a:lstStyle/>
          <a:p>
            <a:endParaRPr/>
          </a:p>
        </p:txBody>
      </p:sp>
    </p:spTree>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105"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106" name="PlaceHolder 2"/>
          <p:cNvSpPr>
            <a:spLocks noGrp="1"/>
          </p:cNvSpPr>
          <p:nvPr>
            <p:ph type="body"/>
          </p:nvPr>
        </p:nvSpPr>
        <p:spPr>
          <a:xfrm>
            <a:off x="457200" y="1600200"/>
            <a:ext cx="8229240" cy="2158560"/>
          </a:xfrm>
          <a:prstGeom prst="rect">
            <a:avLst/>
          </a:prstGeom>
        </p:spPr>
        <p:txBody>
          <a:bodyPr lIns="0" tIns="0" rIns="0" bIns="0"/>
          <a:lstStyle/>
          <a:p>
            <a:endParaRPr/>
          </a:p>
        </p:txBody>
      </p:sp>
      <p:sp>
        <p:nvSpPr>
          <p:cNvPr id="107" name="PlaceHolder 3"/>
          <p:cNvSpPr>
            <a:spLocks noGrp="1"/>
          </p:cNvSpPr>
          <p:nvPr>
            <p:ph type="body"/>
          </p:nvPr>
        </p:nvSpPr>
        <p:spPr>
          <a:xfrm>
            <a:off x="457200" y="3964320"/>
            <a:ext cx="8229240" cy="2158560"/>
          </a:xfrm>
          <a:prstGeom prst="rect">
            <a:avLst/>
          </a:prstGeom>
        </p:spPr>
        <p:txBody>
          <a:bodyPr lIns="0" tIns="0" rIns="0" bIns="0"/>
          <a:lstStyle/>
          <a:p>
            <a:endParaRPr/>
          </a:p>
        </p:txBody>
      </p:sp>
    </p:spTree>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108"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109" name="PlaceHolder 2"/>
          <p:cNvSpPr>
            <a:spLocks noGrp="1"/>
          </p:cNvSpPr>
          <p:nvPr>
            <p:ph type="body"/>
          </p:nvPr>
        </p:nvSpPr>
        <p:spPr>
          <a:xfrm>
            <a:off x="457200" y="1600200"/>
            <a:ext cx="4015800" cy="2158560"/>
          </a:xfrm>
          <a:prstGeom prst="rect">
            <a:avLst/>
          </a:prstGeom>
        </p:spPr>
        <p:txBody>
          <a:bodyPr lIns="0" tIns="0" rIns="0" bIns="0"/>
          <a:lstStyle/>
          <a:p>
            <a:endParaRPr/>
          </a:p>
        </p:txBody>
      </p:sp>
      <p:sp>
        <p:nvSpPr>
          <p:cNvPr id="110" name="PlaceHolder 3"/>
          <p:cNvSpPr>
            <a:spLocks noGrp="1"/>
          </p:cNvSpPr>
          <p:nvPr>
            <p:ph type="body"/>
          </p:nvPr>
        </p:nvSpPr>
        <p:spPr>
          <a:xfrm>
            <a:off x="4674240" y="1600200"/>
            <a:ext cx="4015800" cy="2158560"/>
          </a:xfrm>
          <a:prstGeom prst="rect">
            <a:avLst/>
          </a:prstGeom>
        </p:spPr>
        <p:txBody>
          <a:bodyPr lIns="0" tIns="0" rIns="0" bIns="0"/>
          <a:lstStyle/>
          <a:p>
            <a:endParaRPr/>
          </a:p>
        </p:txBody>
      </p:sp>
      <p:sp>
        <p:nvSpPr>
          <p:cNvPr id="111" name="PlaceHolder 4"/>
          <p:cNvSpPr>
            <a:spLocks noGrp="1"/>
          </p:cNvSpPr>
          <p:nvPr>
            <p:ph type="body"/>
          </p:nvPr>
        </p:nvSpPr>
        <p:spPr>
          <a:xfrm>
            <a:off x="4674240" y="3964320"/>
            <a:ext cx="4015800" cy="2158560"/>
          </a:xfrm>
          <a:prstGeom prst="rect">
            <a:avLst/>
          </a:prstGeom>
        </p:spPr>
        <p:txBody>
          <a:bodyPr lIns="0" tIns="0" rIns="0" bIns="0"/>
          <a:lstStyle/>
          <a:p>
            <a:endParaRPr/>
          </a:p>
        </p:txBody>
      </p:sp>
      <p:sp>
        <p:nvSpPr>
          <p:cNvPr id="112" name="PlaceHolder 5"/>
          <p:cNvSpPr>
            <a:spLocks noGrp="1"/>
          </p:cNvSpPr>
          <p:nvPr>
            <p:ph type="body"/>
          </p:nvPr>
        </p:nvSpPr>
        <p:spPr>
          <a:xfrm>
            <a:off x="457200" y="3964320"/>
            <a:ext cx="4015800" cy="2158560"/>
          </a:xfrm>
          <a:prstGeom prst="rect">
            <a:avLst/>
          </a:prstGeom>
        </p:spPr>
        <p:txBody>
          <a:bodyPr lIns="0" tIns="0" rIns="0" bIns="0"/>
          <a:lstStyle/>
          <a:p>
            <a:endParaRPr/>
          </a:p>
        </p:txBody>
      </p:sp>
    </p:spTree>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113"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114" name="PlaceHolder 2"/>
          <p:cNvSpPr>
            <a:spLocks noGrp="1"/>
          </p:cNvSpPr>
          <p:nvPr>
            <p:ph type="body"/>
          </p:nvPr>
        </p:nvSpPr>
        <p:spPr>
          <a:xfrm>
            <a:off x="457200" y="1600200"/>
            <a:ext cx="8229240" cy="4525560"/>
          </a:xfrm>
          <a:prstGeom prst="rect">
            <a:avLst/>
          </a:prstGeom>
        </p:spPr>
        <p:txBody>
          <a:bodyPr lIns="0" tIns="0" rIns="0" bIns="0"/>
          <a:lstStyle/>
          <a:p>
            <a:endParaRPr/>
          </a:p>
        </p:txBody>
      </p:sp>
      <p:sp>
        <p:nvSpPr>
          <p:cNvPr id="115" name="PlaceHolder 3"/>
          <p:cNvSpPr>
            <a:spLocks noGrp="1"/>
          </p:cNvSpPr>
          <p:nvPr>
            <p:ph type="body"/>
          </p:nvPr>
        </p:nvSpPr>
        <p:spPr>
          <a:xfrm>
            <a:off x="457200" y="1600200"/>
            <a:ext cx="8229240" cy="4525560"/>
          </a:xfrm>
          <a:prstGeom prst="rect">
            <a:avLst/>
          </a:prstGeom>
        </p:spPr>
        <p:txBody>
          <a:bodyPr lIns="0" tIns="0" rIns="0" bIns="0"/>
          <a:lstStyle/>
          <a:p>
            <a:endParaRPr/>
          </a:p>
        </p:txBody>
      </p:sp>
      <p:pic>
        <p:nvPicPr>
          <p:cNvPr id="116" name="Рисунок 115"/>
          <p:cNvPicPr/>
          <p:nvPr/>
        </p:nvPicPr>
        <p:blipFill>
          <a:blip r:embed="rId2"/>
          <a:stretch/>
        </p:blipFill>
        <p:spPr>
          <a:xfrm>
            <a:off x="1735560" y="1599840"/>
            <a:ext cx="5671800" cy="4525560"/>
          </a:xfrm>
          <a:prstGeom prst="rect">
            <a:avLst/>
          </a:prstGeom>
          <a:ln>
            <a:noFill/>
          </a:ln>
        </p:spPr>
      </p:pic>
      <p:pic>
        <p:nvPicPr>
          <p:cNvPr id="117" name="Рисунок 116"/>
          <p:cNvPicPr/>
          <p:nvPr/>
        </p:nvPicPr>
        <p:blipFill>
          <a:blip r:embed="rId2"/>
          <a:stretch/>
        </p:blipFill>
        <p:spPr>
          <a:xfrm>
            <a:off x="1735560" y="1599840"/>
            <a:ext cx="5671800" cy="4525560"/>
          </a:xfrm>
          <a:prstGeom prst="rect">
            <a:avLst/>
          </a:prstGeom>
          <a:ln>
            <a:noFill/>
          </a:ln>
        </p:spPr>
      </p:pic>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10"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11" name="PlaceHolder 2"/>
          <p:cNvSpPr>
            <a:spLocks noGrp="1"/>
          </p:cNvSpPr>
          <p:nvPr>
            <p:ph type="body"/>
          </p:nvPr>
        </p:nvSpPr>
        <p:spPr>
          <a:xfrm>
            <a:off x="457200" y="1600200"/>
            <a:ext cx="4015800" cy="4525560"/>
          </a:xfrm>
          <a:prstGeom prst="rect">
            <a:avLst/>
          </a:prstGeom>
        </p:spPr>
        <p:txBody>
          <a:bodyPr lIns="0" tIns="0" rIns="0" bIns="0"/>
          <a:lstStyle/>
          <a:p>
            <a:endParaRPr/>
          </a:p>
        </p:txBody>
      </p:sp>
      <p:sp>
        <p:nvSpPr>
          <p:cNvPr id="12" name="PlaceHolder 3"/>
          <p:cNvSpPr>
            <a:spLocks noGrp="1"/>
          </p:cNvSpPr>
          <p:nvPr>
            <p:ph type="body"/>
          </p:nvPr>
        </p:nvSpPr>
        <p:spPr>
          <a:xfrm>
            <a:off x="4674240" y="1600200"/>
            <a:ext cx="4015800" cy="4525560"/>
          </a:xfrm>
          <a:prstGeom prst="rect">
            <a:avLst/>
          </a:prstGeom>
        </p:spPr>
        <p:txBody>
          <a:bodyPr lIns="0" tIns="0" rIns="0" bIns="0"/>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13"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14" name="PlaceHolder 1"/>
          <p:cNvSpPr>
            <a:spLocks noGrp="1"/>
          </p:cNvSpPr>
          <p:nvPr>
            <p:ph type="subTitle"/>
          </p:nvPr>
        </p:nvSpPr>
        <p:spPr>
          <a:xfrm>
            <a:off x="457200" y="274680"/>
            <a:ext cx="8229240" cy="5297760"/>
          </a:xfrm>
          <a:prstGeom prst="rect">
            <a:avLst/>
          </a:prstGeom>
        </p:spPr>
        <p:txBody>
          <a:bodyPr lIns="0" tIns="0" rIns="0" bIns="0" anchor="ctr"/>
          <a:lstStyle/>
          <a:p>
            <a:pPr algn="ct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15"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16" name="PlaceHolder 2"/>
          <p:cNvSpPr>
            <a:spLocks noGrp="1"/>
          </p:cNvSpPr>
          <p:nvPr>
            <p:ph type="body"/>
          </p:nvPr>
        </p:nvSpPr>
        <p:spPr>
          <a:xfrm>
            <a:off x="457200" y="1600200"/>
            <a:ext cx="4015800" cy="2158560"/>
          </a:xfrm>
          <a:prstGeom prst="rect">
            <a:avLst/>
          </a:prstGeom>
        </p:spPr>
        <p:txBody>
          <a:bodyPr lIns="0" tIns="0" rIns="0" bIns="0"/>
          <a:lstStyle/>
          <a:p>
            <a:endParaRPr/>
          </a:p>
        </p:txBody>
      </p:sp>
      <p:sp>
        <p:nvSpPr>
          <p:cNvPr id="17" name="PlaceHolder 3"/>
          <p:cNvSpPr>
            <a:spLocks noGrp="1"/>
          </p:cNvSpPr>
          <p:nvPr>
            <p:ph type="body"/>
          </p:nvPr>
        </p:nvSpPr>
        <p:spPr>
          <a:xfrm>
            <a:off x="457200" y="3964320"/>
            <a:ext cx="4015800" cy="2158560"/>
          </a:xfrm>
          <a:prstGeom prst="rect">
            <a:avLst/>
          </a:prstGeom>
        </p:spPr>
        <p:txBody>
          <a:bodyPr lIns="0" tIns="0" rIns="0" bIns="0"/>
          <a:lstStyle/>
          <a:p>
            <a:endParaRPr/>
          </a:p>
        </p:txBody>
      </p:sp>
      <p:sp>
        <p:nvSpPr>
          <p:cNvPr id="18" name="PlaceHolder 4"/>
          <p:cNvSpPr>
            <a:spLocks noGrp="1"/>
          </p:cNvSpPr>
          <p:nvPr>
            <p:ph type="body"/>
          </p:nvPr>
        </p:nvSpPr>
        <p:spPr>
          <a:xfrm>
            <a:off x="4674240" y="1600200"/>
            <a:ext cx="4015800" cy="4525560"/>
          </a:xfrm>
          <a:prstGeom prst="rect">
            <a:avLst/>
          </a:prstGeom>
        </p:spPr>
        <p:txBody>
          <a:bodyPr lIns="0" tIns="0" rIns="0" bIns="0"/>
          <a:lstStyle/>
          <a:p>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19"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20" name="PlaceHolder 2"/>
          <p:cNvSpPr>
            <a:spLocks noGrp="1"/>
          </p:cNvSpPr>
          <p:nvPr>
            <p:ph type="body"/>
          </p:nvPr>
        </p:nvSpPr>
        <p:spPr>
          <a:xfrm>
            <a:off x="457200" y="1600200"/>
            <a:ext cx="4015800" cy="4525560"/>
          </a:xfrm>
          <a:prstGeom prst="rect">
            <a:avLst/>
          </a:prstGeom>
        </p:spPr>
        <p:txBody>
          <a:bodyPr lIns="0" tIns="0" rIns="0" bIns="0"/>
          <a:lstStyle/>
          <a:p>
            <a:endParaRPr/>
          </a:p>
        </p:txBody>
      </p:sp>
      <p:sp>
        <p:nvSpPr>
          <p:cNvPr id="21" name="PlaceHolder 3"/>
          <p:cNvSpPr>
            <a:spLocks noGrp="1"/>
          </p:cNvSpPr>
          <p:nvPr>
            <p:ph type="body"/>
          </p:nvPr>
        </p:nvSpPr>
        <p:spPr>
          <a:xfrm>
            <a:off x="4674240" y="1600200"/>
            <a:ext cx="4015800" cy="2158560"/>
          </a:xfrm>
          <a:prstGeom prst="rect">
            <a:avLst/>
          </a:prstGeom>
        </p:spPr>
        <p:txBody>
          <a:bodyPr lIns="0" tIns="0" rIns="0" bIns="0"/>
          <a:lstStyle/>
          <a:p>
            <a:endParaRPr/>
          </a:p>
        </p:txBody>
      </p:sp>
      <p:sp>
        <p:nvSpPr>
          <p:cNvPr id="22" name="PlaceHolder 4"/>
          <p:cNvSpPr>
            <a:spLocks noGrp="1"/>
          </p:cNvSpPr>
          <p:nvPr>
            <p:ph type="body"/>
          </p:nvPr>
        </p:nvSpPr>
        <p:spPr>
          <a:xfrm>
            <a:off x="4674240" y="3964320"/>
            <a:ext cx="4015800" cy="2158560"/>
          </a:xfrm>
          <a:prstGeom prst="rect">
            <a:avLst/>
          </a:prstGeom>
        </p:spPr>
        <p:txBody>
          <a:bodyPr lIns="0" tIns="0" rIns="0" bIns="0"/>
          <a:lstStyle/>
          <a:p>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23" name="PlaceHolder 1"/>
          <p:cNvSpPr>
            <a:spLocks noGrp="1"/>
          </p:cNvSpPr>
          <p:nvPr>
            <p:ph type="title"/>
          </p:nvPr>
        </p:nvSpPr>
        <p:spPr>
          <a:xfrm>
            <a:off x="457200" y="274680"/>
            <a:ext cx="8229240" cy="1142640"/>
          </a:xfrm>
          <a:prstGeom prst="rect">
            <a:avLst/>
          </a:prstGeom>
        </p:spPr>
        <p:txBody>
          <a:bodyPr lIns="0" tIns="0" rIns="0" bIns="0" anchor="ctr"/>
          <a:lstStyle/>
          <a:p>
            <a:endParaRPr/>
          </a:p>
        </p:txBody>
      </p:sp>
      <p:sp>
        <p:nvSpPr>
          <p:cNvPr id="24" name="PlaceHolder 2"/>
          <p:cNvSpPr>
            <a:spLocks noGrp="1"/>
          </p:cNvSpPr>
          <p:nvPr>
            <p:ph type="body"/>
          </p:nvPr>
        </p:nvSpPr>
        <p:spPr>
          <a:xfrm>
            <a:off x="457200" y="1600200"/>
            <a:ext cx="4015800" cy="2158560"/>
          </a:xfrm>
          <a:prstGeom prst="rect">
            <a:avLst/>
          </a:prstGeom>
        </p:spPr>
        <p:txBody>
          <a:bodyPr lIns="0" tIns="0" rIns="0" bIns="0"/>
          <a:lstStyle/>
          <a:p>
            <a:endParaRPr/>
          </a:p>
        </p:txBody>
      </p:sp>
      <p:sp>
        <p:nvSpPr>
          <p:cNvPr id="25" name="PlaceHolder 3"/>
          <p:cNvSpPr>
            <a:spLocks noGrp="1"/>
          </p:cNvSpPr>
          <p:nvPr>
            <p:ph type="body"/>
          </p:nvPr>
        </p:nvSpPr>
        <p:spPr>
          <a:xfrm>
            <a:off x="4674240" y="1600200"/>
            <a:ext cx="4015800" cy="2158560"/>
          </a:xfrm>
          <a:prstGeom prst="rect">
            <a:avLst/>
          </a:prstGeom>
        </p:spPr>
        <p:txBody>
          <a:bodyPr lIns="0" tIns="0" rIns="0" bIns="0"/>
          <a:lstStyle/>
          <a:p>
            <a:endParaRPr/>
          </a:p>
        </p:txBody>
      </p:sp>
      <p:sp>
        <p:nvSpPr>
          <p:cNvPr id="26" name="PlaceHolder 4"/>
          <p:cNvSpPr>
            <a:spLocks noGrp="1"/>
          </p:cNvSpPr>
          <p:nvPr>
            <p:ph type="body"/>
          </p:nvPr>
        </p:nvSpPr>
        <p:spPr>
          <a:xfrm>
            <a:off x="457200" y="3964320"/>
            <a:ext cx="8229240" cy="2158560"/>
          </a:xfrm>
          <a:prstGeom prst="rect">
            <a:avLst/>
          </a:prstGeom>
        </p:spPr>
        <p:txBody>
          <a:bodyPr lIns="0" tIns="0" rIns="0" bIns="0"/>
          <a:lstStyle/>
          <a:p>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13" Type="http://schemas.openxmlformats.org/officeDocument/2006/relationships/theme" Target="../theme/theme2.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slideLayout" Target="../slideLayouts/slideLayout24.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2.xml"/><Relationship Id="rId13" Type="http://schemas.openxmlformats.org/officeDocument/2006/relationships/theme" Target="../theme/theme3.xml"/><Relationship Id="rId3" Type="http://schemas.openxmlformats.org/officeDocument/2006/relationships/slideLayout" Target="../slideLayouts/slideLayout27.xml"/><Relationship Id="rId7" Type="http://schemas.openxmlformats.org/officeDocument/2006/relationships/slideLayout" Target="../slideLayouts/slideLayout31.xml"/><Relationship Id="rId12" Type="http://schemas.openxmlformats.org/officeDocument/2006/relationships/slideLayout" Target="../slideLayouts/slideLayout36.xml"/><Relationship Id="rId2" Type="http://schemas.openxmlformats.org/officeDocument/2006/relationships/slideLayout" Target="../slideLayouts/slideLayout26.xml"/><Relationship Id="rId1" Type="http://schemas.openxmlformats.org/officeDocument/2006/relationships/slideLayout" Target="../slideLayouts/slideLayout25.xml"/><Relationship Id="rId6" Type="http://schemas.openxmlformats.org/officeDocument/2006/relationships/slideLayout" Target="../slideLayouts/slideLayout30.xml"/><Relationship Id="rId11" Type="http://schemas.openxmlformats.org/officeDocument/2006/relationships/slideLayout" Target="../slideLayouts/slideLayout35.xml"/><Relationship Id="rId5" Type="http://schemas.openxmlformats.org/officeDocument/2006/relationships/slideLayout" Target="../slideLayouts/slideLayout29.xml"/><Relationship Id="rId10" Type="http://schemas.openxmlformats.org/officeDocument/2006/relationships/slideLayout" Target="../slideLayouts/slideLayout34.xml"/><Relationship Id="rId4" Type="http://schemas.openxmlformats.org/officeDocument/2006/relationships/slideLayout" Target="../slideLayouts/slideLayout28.xml"/><Relationship Id="rId9" Type="http://schemas.openxmlformats.org/officeDocument/2006/relationships/slideLayout" Target="../slideLayouts/slideLayout3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ru-RU" smtClean="0"/>
              <a:t>Образец заголовка</a:t>
            </a:r>
            <a:endParaRPr lang="ru-RU"/>
          </a:p>
        </p:txBody>
      </p:sp>
      <p:sp>
        <p:nvSpPr>
          <p:cNvPr id="3" name="Текст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735ECE2-548B-4000-B0E9-68A67B05D169}" type="datetimeFigureOut">
              <a:rPr lang="ru-RU" smtClean="0"/>
              <a:t>31.08.2021</a:t>
            </a:fld>
            <a:endParaRPr lang="ru-RU"/>
          </a:p>
        </p:txBody>
      </p:sp>
      <p:sp>
        <p:nvSpPr>
          <p:cNvPr id="5" name="Нижний колонтитул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A216D76-7CC1-4D73-9FD5-9ADFB64CA471}" type="slidenum">
              <a:rPr lang="ru-RU" smtClean="0"/>
              <a:t>‹#›</a:t>
            </a:fld>
            <a:endParaRPr lang="ru-RU"/>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p:bodyStyle/>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0" name="PlaceHolder 1"/>
          <p:cNvSpPr>
            <a:spLocks noGrp="1"/>
          </p:cNvSpPr>
          <p:nvPr>
            <p:ph type="title"/>
          </p:nvPr>
        </p:nvSpPr>
        <p:spPr>
          <a:xfrm>
            <a:off x="457200" y="274680"/>
            <a:ext cx="8229240" cy="1142640"/>
          </a:xfrm>
          <a:prstGeom prst="rect">
            <a:avLst/>
          </a:prstGeom>
        </p:spPr>
        <p:txBody>
          <a:bodyPr anchor="ctr"/>
          <a:lstStyle/>
          <a:p>
            <a:pPr algn="ctr">
              <a:lnSpc>
                <a:spcPct val="100000"/>
              </a:lnSpc>
            </a:pPr>
            <a:r>
              <a:rPr lang="ru-RU" sz="4400" strike="noStrike" spc="-1">
                <a:solidFill>
                  <a:srgbClr val="000000"/>
                </a:solidFill>
                <a:uFill>
                  <a:solidFill>
                    <a:srgbClr val="FFFFFF"/>
                  </a:solidFill>
                </a:uFill>
                <a:latin typeface="Calibri"/>
              </a:rPr>
              <a:t>Образец заголовка</a:t>
            </a:r>
            <a:endParaRPr/>
          </a:p>
        </p:txBody>
      </p:sp>
      <p:sp>
        <p:nvSpPr>
          <p:cNvPr id="41" name="PlaceHolder 2"/>
          <p:cNvSpPr>
            <a:spLocks noGrp="1"/>
          </p:cNvSpPr>
          <p:nvPr>
            <p:ph type="body"/>
          </p:nvPr>
        </p:nvSpPr>
        <p:spPr>
          <a:xfrm>
            <a:off x="457200" y="1600200"/>
            <a:ext cx="8229240" cy="4525560"/>
          </a:xfrm>
          <a:prstGeom prst="rect">
            <a:avLst/>
          </a:prstGeom>
        </p:spPr>
        <p:txBody>
          <a:bodyPr/>
          <a:lstStyle/>
          <a:p>
            <a:pPr marL="432000" indent="-324000">
              <a:buClr>
                <a:srgbClr val="FFFFFF"/>
              </a:buClr>
              <a:buSzPct val="45000"/>
              <a:buFont typeface="StarSymbol"/>
              <a:buChar char=""/>
            </a:pPr>
            <a:r>
              <a:rPr lang="ru-RU" sz="3200" strike="noStrike" spc="-1">
                <a:solidFill>
                  <a:srgbClr val="000000"/>
                </a:solidFill>
                <a:uFill>
                  <a:solidFill>
                    <a:srgbClr val="FFFFFF"/>
                  </a:solidFill>
                </a:uFill>
                <a:latin typeface="Calibri"/>
              </a:rPr>
              <a:t>Для правки структуры щёлкните мышью</a:t>
            </a:r>
            <a:endParaRPr/>
          </a:p>
          <a:p>
            <a:pPr marL="864000" lvl="1" indent="-324000">
              <a:buClr>
                <a:srgbClr val="FFFFFF"/>
              </a:buClr>
              <a:buSzPct val="75000"/>
              <a:buFont typeface="StarSymbol"/>
              <a:buChar char=""/>
            </a:pPr>
            <a:r>
              <a:rPr lang="ru-RU" sz="3200" strike="noStrike" spc="-1">
                <a:solidFill>
                  <a:srgbClr val="000000"/>
                </a:solidFill>
                <a:uFill>
                  <a:solidFill>
                    <a:srgbClr val="FFFFFF"/>
                  </a:solidFill>
                </a:uFill>
                <a:latin typeface="Calibri"/>
              </a:rPr>
              <a:t>Второй уровень структуры</a:t>
            </a:r>
            <a:endParaRPr/>
          </a:p>
          <a:p>
            <a:pPr marL="1296000" lvl="2" indent="-288000">
              <a:buClr>
                <a:srgbClr val="FFFFFF"/>
              </a:buClr>
              <a:buSzPct val="45000"/>
              <a:buFont typeface="StarSymbol"/>
              <a:buChar char=""/>
            </a:pPr>
            <a:r>
              <a:rPr lang="ru-RU" sz="3200" strike="noStrike" spc="-1">
                <a:solidFill>
                  <a:srgbClr val="000000"/>
                </a:solidFill>
                <a:uFill>
                  <a:solidFill>
                    <a:srgbClr val="FFFFFF"/>
                  </a:solidFill>
                </a:uFill>
                <a:latin typeface="Calibri"/>
              </a:rPr>
              <a:t>Третий уровень структуры</a:t>
            </a:r>
            <a:endParaRPr/>
          </a:p>
          <a:p>
            <a:pPr marL="1728000" lvl="3" indent="-216000">
              <a:buClr>
                <a:srgbClr val="FFFFFF"/>
              </a:buClr>
              <a:buSzPct val="75000"/>
              <a:buFont typeface="StarSymbol"/>
              <a:buChar char=""/>
            </a:pPr>
            <a:r>
              <a:rPr lang="ru-RU" sz="3200" strike="noStrike" spc="-1">
                <a:solidFill>
                  <a:srgbClr val="000000"/>
                </a:solidFill>
                <a:uFill>
                  <a:solidFill>
                    <a:srgbClr val="FFFFFF"/>
                  </a:solidFill>
                </a:uFill>
                <a:latin typeface="Calibri"/>
              </a:rPr>
              <a:t>Четвёртый уровень структуры</a:t>
            </a:r>
            <a:endParaRPr/>
          </a:p>
          <a:p>
            <a:pPr marL="2160000" lvl="4" indent="-216000">
              <a:buClr>
                <a:srgbClr val="FFFFFF"/>
              </a:buClr>
              <a:buSzPct val="45000"/>
              <a:buFont typeface="StarSymbol"/>
              <a:buChar char=""/>
            </a:pPr>
            <a:r>
              <a:rPr lang="ru-RU" sz="3200" strike="noStrike" spc="-1">
                <a:solidFill>
                  <a:srgbClr val="000000"/>
                </a:solidFill>
                <a:uFill>
                  <a:solidFill>
                    <a:srgbClr val="FFFFFF"/>
                  </a:solidFill>
                </a:uFill>
                <a:latin typeface="Calibri"/>
              </a:rPr>
              <a:t>Пятый уровень структуры</a:t>
            </a:r>
            <a:endParaRPr/>
          </a:p>
          <a:p>
            <a:pPr marL="2592000" lvl="5" indent="-216000">
              <a:buClr>
                <a:srgbClr val="FFFFFF"/>
              </a:buClr>
              <a:buSzPct val="45000"/>
              <a:buFont typeface="StarSymbol"/>
              <a:buChar char=""/>
            </a:pPr>
            <a:r>
              <a:rPr lang="ru-RU" sz="3200" strike="noStrike" spc="-1">
                <a:solidFill>
                  <a:srgbClr val="000000"/>
                </a:solidFill>
                <a:uFill>
                  <a:solidFill>
                    <a:srgbClr val="FFFFFF"/>
                  </a:solidFill>
                </a:uFill>
                <a:latin typeface="Calibri"/>
              </a:rPr>
              <a:t>Шестой уровень структуры</a:t>
            </a:r>
            <a:endParaRPr/>
          </a:p>
          <a:p>
            <a:pPr marL="343080" indent="-342720">
              <a:lnSpc>
                <a:spcPct val="100000"/>
              </a:lnSpc>
              <a:buFont typeface="Arial"/>
              <a:buChar char="•"/>
            </a:pPr>
            <a:r>
              <a:rPr lang="ru-RU" sz="3200" strike="noStrike" spc="-1">
                <a:solidFill>
                  <a:srgbClr val="000000"/>
                </a:solidFill>
                <a:uFill>
                  <a:solidFill>
                    <a:srgbClr val="FFFFFF"/>
                  </a:solidFill>
                </a:uFill>
                <a:latin typeface="Calibri"/>
              </a:rPr>
              <a:t>Седьмой уровень структурыОбразец текста</a:t>
            </a:r>
            <a:endParaRPr/>
          </a:p>
          <a:p>
            <a:pPr marL="743040" lvl="1" indent="-285480">
              <a:lnSpc>
                <a:spcPct val="100000"/>
              </a:lnSpc>
              <a:buFont typeface="Arial"/>
              <a:buChar char="–"/>
            </a:pPr>
            <a:r>
              <a:rPr lang="ru-RU" sz="2800" strike="noStrike" spc="-1">
                <a:solidFill>
                  <a:srgbClr val="000000"/>
                </a:solidFill>
                <a:uFill>
                  <a:solidFill>
                    <a:srgbClr val="FFFFFF"/>
                  </a:solidFill>
                </a:uFill>
                <a:latin typeface="Calibri"/>
              </a:rPr>
              <a:t>Второй уровень</a:t>
            </a:r>
            <a:endParaRPr/>
          </a:p>
          <a:p>
            <a:pPr marL="1143000" lvl="2" indent="-228240">
              <a:lnSpc>
                <a:spcPct val="100000"/>
              </a:lnSpc>
              <a:buFont typeface="Arial"/>
              <a:buChar char="•"/>
            </a:pPr>
            <a:r>
              <a:rPr lang="ru-RU" sz="2400" strike="noStrike" spc="-1">
                <a:solidFill>
                  <a:srgbClr val="000000"/>
                </a:solidFill>
                <a:uFill>
                  <a:solidFill>
                    <a:srgbClr val="FFFFFF"/>
                  </a:solidFill>
                </a:uFill>
                <a:latin typeface="Calibri"/>
              </a:rPr>
              <a:t>Третий уровень</a:t>
            </a:r>
            <a:endParaRPr/>
          </a:p>
          <a:p>
            <a:pPr marL="1600200" lvl="3" indent="-228240">
              <a:lnSpc>
                <a:spcPct val="100000"/>
              </a:lnSpc>
              <a:buFont typeface="Arial"/>
              <a:buChar char="–"/>
            </a:pPr>
            <a:r>
              <a:rPr lang="ru-RU" sz="2000" strike="noStrike" spc="-1">
                <a:solidFill>
                  <a:srgbClr val="000000"/>
                </a:solidFill>
                <a:uFill>
                  <a:solidFill>
                    <a:srgbClr val="FFFFFF"/>
                  </a:solidFill>
                </a:uFill>
                <a:latin typeface="Calibri"/>
              </a:rPr>
              <a:t>Четвертый уровень</a:t>
            </a:r>
            <a:endParaRPr/>
          </a:p>
          <a:p>
            <a:pPr marL="2057400" lvl="4" indent="-228240">
              <a:lnSpc>
                <a:spcPct val="100000"/>
              </a:lnSpc>
              <a:buFont typeface="Arial"/>
              <a:buChar char="»"/>
            </a:pPr>
            <a:r>
              <a:rPr lang="ru-RU" sz="2000" strike="noStrike" spc="-1">
                <a:solidFill>
                  <a:srgbClr val="000000"/>
                </a:solidFill>
                <a:uFill>
                  <a:solidFill>
                    <a:srgbClr val="FFFFFF"/>
                  </a:solidFill>
                </a:uFill>
                <a:latin typeface="Calibri"/>
              </a:rPr>
              <a:t>Пятый уровень</a:t>
            </a:r>
            <a:endParaRPr/>
          </a:p>
        </p:txBody>
      </p:sp>
      <p:sp>
        <p:nvSpPr>
          <p:cNvPr id="42" name="PlaceHolder 3"/>
          <p:cNvSpPr>
            <a:spLocks noGrp="1"/>
          </p:cNvSpPr>
          <p:nvPr>
            <p:ph type="dt"/>
          </p:nvPr>
        </p:nvSpPr>
        <p:spPr>
          <a:xfrm>
            <a:off x="457200" y="6356520"/>
            <a:ext cx="2133360" cy="364680"/>
          </a:xfrm>
          <a:prstGeom prst="rect">
            <a:avLst/>
          </a:prstGeom>
        </p:spPr>
        <p:txBody>
          <a:bodyPr anchor="ctr"/>
          <a:lstStyle/>
          <a:p>
            <a:pPr>
              <a:lnSpc>
                <a:spcPct val="100000"/>
              </a:lnSpc>
            </a:pPr>
            <a:r>
              <a:rPr lang="ru-RU" sz="1200" strike="noStrike" spc="-1">
                <a:solidFill>
                  <a:srgbClr val="8B8B8B"/>
                </a:solidFill>
                <a:uFill>
                  <a:solidFill>
                    <a:srgbClr val="FFFFFF"/>
                  </a:solidFill>
                </a:uFill>
                <a:latin typeface="Calibri"/>
              </a:rPr>
              <a:t>15.10.20</a:t>
            </a:r>
            <a:endParaRPr/>
          </a:p>
        </p:txBody>
      </p:sp>
      <p:sp>
        <p:nvSpPr>
          <p:cNvPr id="43" name="PlaceHolder 4"/>
          <p:cNvSpPr>
            <a:spLocks noGrp="1"/>
          </p:cNvSpPr>
          <p:nvPr>
            <p:ph type="ftr"/>
          </p:nvPr>
        </p:nvSpPr>
        <p:spPr>
          <a:xfrm>
            <a:off x="3124080" y="6356520"/>
            <a:ext cx="2895120" cy="364680"/>
          </a:xfrm>
          <a:prstGeom prst="rect">
            <a:avLst/>
          </a:prstGeom>
        </p:spPr>
        <p:txBody>
          <a:bodyPr anchor="ctr"/>
          <a:lstStyle/>
          <a:p>
            <a:endParaRPr/>
          </a:p>
        </p:txBody>
      </p:sp>
      <p:sp>
        <p:nvSpPr>
          <p:cNvPr id="44" name="PlaceHolder 5"/>
          <p:cNvSpPr>
            <a:spLocks noGrp="1"/>
          </p:cNvSpPr>
          <p:nvPr>
            <p:ph type="sldNum"/>
          </p:nvPr>
        </p:nvSpPr>
        <p:spPr>
          <a:xfrm>
            <a:off x="6553080" y="6356520"/>
            <a:ext cx="2133360" cy="364680"/>
          </a:xfrm>
          <a:prstGeom prst="rect">
            <a:avLst/>
          </a:prstGeom>
        </p:spPr>
        <p:txBody>
          <a:bodyPr anchor="ctr"/>
          <a:lstStyle/>
          <a:p>
            <a:pPr algn="r">
              <a:lnSpc>
                <a:spcPct val="100000"/>
              </a:lnSpc>
            </a:pPr>
            <a:fld id="{815CAC1E-CE87-465F-AC7C-06F897FD50D9}" type="slidenum">
              <a:rPr lang="ru-RU" sz="1200" strike="noStrike" spc="-1">
                <a:solidFill>
                  <a:srgbClr val="8B8B8B"/>
                </a:solidFill>
                <a:uFill>
                  <a:solidFill>
                    <a:srgbClr val="FFFFFF"/>
                  </a:solidFill>
                </a:uFill>
                <a:latin typeface="Calibri"/>
              </a:rPr>
              <a:t>‹#›</a:t>
            </a:fld>
            <a:endParaRPr/>
          </a:p>
        </p:txBody>
      </p:sp>
    </p:spTree>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txStyles>
    <p:titleStyle/>
    <p:bodyStyle/>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9" name="PlaceHolder 1"/>
          <p:cNvSpPr>
            <a:spLocks noGrp="1"/>
          </p:cNvSpPr>
          <p:nvPr>
            <p:ph type="dt"/>
          </p:nvPr>
        </p:nvSpPr>
        <p:spPr>
          <a:xfrm>
            <a:off x="457200" y="6356520"/>
            <a:ext cx="2133360" cy="364680"/>
          </a:xfrm>
          <a:prstGeom prst="rect">
            <a:avLst/>
          </a:prstGeom>
        </p:spPr>
        <p:txBody>
          <a:bodyPr anchor="ctr"/>
          <a:lstStyle/>
          <a:p>
            <a:pPr>
              <a:lnSpc>
                <a:spcPct val="100000"/>
              </a:lnSpc>
            </a:pPr>
            <a:r>
              <a:rPr lang="ru-RU" sz="1200" strike="noStrike" spc="-1">
                <a:solidFill>
                  <a:srgbClr val="8B8B8B"/>
                </a:solidFill>
                <a:uFill>
                  <a:solidFill>
                    <a:srgbClr val="FFFFFF"/>
                  </a:solidFill>
                </a:uFill>
                <a:latin typeface="Calibri"/>
              </a:rPr>
              <a:t>15.10.20</a:t>
            </a:r>
            <a:endParaRPr/>
          </a:p>
        </p:txBody>
      </p:sp>
      <p:sp>
        <p:nvSpPr>
          <p:cNvPr id="80" name="PlaceHolder 2"/>
          <p:cNvSpPr>
            <a:spLocks noGrp="1"/>
          </p:cNvSpPr>
          <p:nvPr>
            <p:ph type="ftr"/>
          </p:nvPr>
        </p:nvSpPr>
        <p:spPr>
          <a:xfrm>
            <a:off x="3124080" y="6356520"/>
            <a:ext cx="2895120" cy="364680"/>
          </a:xfrm>
          <a:prstGeom prst="rect">
            <a:avLst/>
          </a:prstGeom>
        </p:spPr>
        <p:txBody>
          <a:bodyPr anchor="ctr"/>
          <a:lstStyle/>
          <a:p>
            <a:endParaRPr/>
          </a:p>
        </p:txBody>
      </p:sp>
      <p:sp>
        <p:nvSpPr>
          <p:cNvPr id="81" name="PlaceHolder 3"/>
          <p:cNvSpPr>
            <a:spLocks noGrp="1"/>
          </p:cNvSpPr>
          <p:nvPr>
            <p:ph type="sldNum"/>
          </p:nvPr>
        </p:nvSpPr>
        <p:spPr>
          <a:xfrm>
            <a:off x="6553080" y="6356520"/>
            <a:ext cx="2133360" cy="364680"/>
          </a:xfrm>
          <a:prstGeom prst="rect">
            <a:avLst/>
          </a:prstGeom>
        </p:spPr>
        <p:txBody>
          <a:bodyPr anchor="ctr"/>
          <a:lstStyle/>
          <a:p>
            <a:pPr algn="r">
              <a:lnSpc>
                <a:spcPct val="100000"/>
              </a:lnSpc>
            </a:pPr>
            <a:fld id="{3749E1A0-6DE4-466D-8620-B237E3C6488F}" type="slidenum">
              <a:rPr lang="ru-RU" sz="1200" strike="noStrike" spc="-1">
                <a:solidFill>
                  <a:srgbClr val="8B8B8B"/>
                </a:solidFill>
                <a:uFill>
                  <a:solidFill>
                    <a:srgbClr val="FFFFFF"/>
                  </a:solidFill>
                </a:uFill>
                <a:latin typeface="Calibri"/>
              </a:rPr>
              <a:t>‹#›</a:t>
            </a:fld>
            <a:endParaRPr/>
          </a:p>
        </p:txBody>
      </p:sp>
      <p:sp>
        <p:nvSpPr>
          <p:cNvPr id="82" name="PlaceHolder 4"/>
          <p:cNvSpPr>
            <a:spLocks noGrp="1"/>
          </p:cNvSpPr>
          <p:nvPr>
            <p:ph type="title"/>
          </p:nvPr>
        </p:nvSpPr>
        <p:spPr>
          <a:xfrm>
            <a:off x="457200" y="273600"/>
            <a:ext cx="8229240" cy="1144800"/>
          </a:xfrm>
          <a:prstGeom prst="rect">
            <a:avLst/>
          </a:prstGeom>
        </p:spPr>
        <p:txBody>
          <a:bodyPr lIns="0" tIns="0" rIns="0" bIns="0" anchor="ctr"/>
          <a:lstStyle/>
          <a:p>
            <a:r>
              <a:rPr lang="ru-RU" sz="1800" spc="-1">
                <a:latin typeface="Calibri"/>
              </a:rPr>
              <a:t>Для правки текста заголовка щёлкните мышью</a:t>
            </a:r>
            <a:endParaRPr/>
          </a:p>
        </p:txBody>
      </p:sp>
      <p:sp>
        <p:nvSpPr>
          <p:cNvPr id="83" name="PlaceHolder 5"/>
          <p:cNvSpPr>
            <a:spLocks noGrp="1"/>
          </p:cNvSpPr>
          <p:nvPr>
            <p:ph type="body"/>
          </p:nvPr>
        </p:nvSpPr>
        <p:spPr>
          <a:xfrm>
            <a:off x="457200" y="1604520"/>
            <a:ext cx="8229240" cy="3977280"/>
          </a:xfrm>
          <a:prstGeom prst="rect">
            <a:avLst/>
          </a:prstGeom>
        </p:spPr>
        <p:txBody>
          <a:bodyPr lIns="0" tIns="0" rIns="0" bIns="0"/>
          <a:lstStyle/>
          <a:p>
            <a:pPr marL="432000" indent="-324000">
              <a:buClr>
                <a:srgbClr val="FFFFFF"/>
              </a:buClr>
              <a:buSzPct val="45000"/>
              <a:buFont typeface="StarSymbol"/>
              <a:buChar char=""/>
            </a:pPr>
            <a:r>
              <a:rPr lang="ru-RU" sz="3200" spc="-1">
                <a:latin typeface="Calibri"/>
              </a:rPr>
              <a:t>Для правки структуры щёлкните мышью</a:t>
            </a:r>
            <a:endParaRPr/>
          </a:p>
          <a:p>
            <a:pPr marL="864000" lvl="1" indent="-324000">
              <a:buClr>
                <a:srgbClr val="FFFFFF"/>
              </a:buClr>
              <a:buSzPct val="75000"/>
              <a:buFont typeface="StarSymbol"/>
              <a:buChar char=""/>
            </a:pPr>
            <a:r>
              <a:rPr lang="ru-RU" sz="2400" spc="-1">
                <a:latin typeface="Calibri"/>
              </a:rPr>
              <a:t>Второй уровень структуры</a:t>
            </a:r>
            <a:endParaRPr/>
          </a:p>
          <a:p>
            <a:pPr marL="1296000" lvl="2" indent="-288000">
              <a:buClr>
                <a:srgbClr val="FFFFFF"/>
              </a:buClr>
              <a:buSzPct val="45000"/>
              <a:buFont typeface="StarSymbol"/>
              <a:buChar char=""/>
            </a:pPr>
            <a:r>
              <a:rPr lang="ru-RU" sz="2000" spc="-1">
                <a:latin typeface="Calibri"/>
              </a:rPr>
              <a:t>Третий уровень структуры</a:t>
            </a:r>
            <a:endParaRPr/>
          </a:p>
          <a:p>
            <a:pPr marL="1728000" lvl="3" indent="-216000">
              <a:buClr>
                <a:srgbClr val="FFFFFF"/>
              </a:buClr>
              <a:buSzPct val="75000"/>
              <a:buFont typeface="StarSymbol"/>
              <a:buChar char=""/>
            </a:pPr>
            <a:r>
              <a:rPr lang="ru-RU" sz="2000" spc="-1">
                <a:latin typeface="Calibri"/>
              </a:rPr>
              <a:t>Четвёртый уровень структуры</a:t>
            </a:r>
            <a:endParaRPr/>
          </a:p>
          <a:p>
            <a:pPr marL="2160000" lvl="4" indent="-216000">
              <a:buClr>
                <a:srgbClr val="FFFFFF"/>
              </a:buClr>
              <a:buSzPct val="45000"/>
              <a:buFont typeface="StarSymbol"/>
              <a:buChar char=""/>
            </a:pPr>
            <a:r>
              <a:rPr lang="ru-RU" sz="2000" spc="-1">
                <a:latin typeface="Calibri"/>
              </a:rPr>
              <a:t>Пятый уровень структуры</a:t>
            </a:r>
            <a:endParaRPr/>
          </a:p>
          <a:p>
            <a:pPr marL="2592000" lvl="5" indent="-216000">
              <a:buClr>
                <a:srgbClr val="FFFFFF"/>
              </a:buClr>
              <a:buSzPct val="45000"/>
              <a:buFont typeface="StarSymbol"/>
              <a:buChar char=""/>
            </a:pPr>
            <a:r>
              <a:rPr lang="ru-RU" sz="2000" spc="-1">
                <a:latin typeface="Calibri"/>
              </a:rPr>
              <a:t>Шестой уровень структуры</a:t>
            </a:r>
            <a:endParaRPr/>
          </a:p>
          <a:p>
            <a:pPr marL="3024000" lvl="6" indent="-216000">
              <a:buClr>
                <a:srgbClr val="FFFFFF"/>
              </a:buClr>
              <a:buSzPct val="45000"/>
              <a:buFont typeface="StarSymbol"/>
              <a:buChar char=""/>
            </a:pPr>
            <a:r>
              <a:rPr lang="ru-RU" sz="2000" spc="-1">
                <a:latin typeface="Calibri"/>
              </a:rPr>
              <a:t>Седьмой уровень структуры</a:t>
            </a:r>
            <a:endParaRPr/>
          </a:p>
        </p:txBody>
      </p:sp>
    </p:spTree>
  </p:cSld>
  <p:clrMap bg1="lt1" tx1="dk1" bg2="lt2" tx2="dk2" accent1="accent1" accent2="accent2" accent3="accent3" accent4="accent4" accent5="accent5" accent6="accent6" hlink="hlink" folHlink="folHlink"/>
  <p:sldLayoutIdLst>
    <p:sldLayoutId id="2147483675" r:id="rId1"/>
    <p:sldLayoutId id="2147483676" r:id="rId2"/>
    <p:sldLayoutId id="2147483677" r:id="rId3"/>
    <p:sldLayoutId id="2147483678" r:id="rId4"/>
    <p:sldLayoutId id="2147483679" r:id="rId5"/>
    <p:sldLayoutId id="2147483680" r:id="rId6"/>
    <p:sldLayoutId id="2147483681" r:id="rId7"/>
    <p:sldLayoutId id="2147483682" r:id="rId8"/>
    <p:sldLayoutId id="2147483683" r:id="rId9"/>
    <p:sldLayoutId id="2147483684" r:id="rId10"/>
    <p:sldLayoutId id="2147483685" r:id="rId11"/>
    <p:sldLayoutId id="2147483686" r:id="rId12"/>
  </p:sldLayoutIdLst>
  <p:txStyles>
    <p:titleStyle/>
    <p:bodyStyle/>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 name="TextShape 1"/>
          <p:cNvSpPr txBox="1"/>
          <p:nvPr/>
        </p:nvSpPr>
        <p:spPr>
          <a:xfrm>
            <a:off x="685800" y="2130480"/>
            <a:ext cx="7772040" cy="1469520"/>
          </a:xfrm>
          <a:prstGeom prst="rect">
            <a:avLst/>
          </a:prstGeom>
          <a:noFill/>
          <a:ln>
            <a:noFill/>
          </a:ln>
        </p:spPr>
        <p:txBody>
          <a:bodyPr anchor="ctr"/>
          <a:lstStyle/>
          <a:p>
            <a:pPr algn="ctr">
              <a:lnSpc>
                <a:spcPct val="100000"/>
              </a:lnSpc>
            </a:pPr>
            <a:r>
              <a:rPr lang="ru-RU" sz="3200" b="1" strike="noStrike" spc="-1">
                <a:solidFill>
                  <a:srgbClr val="000000"/>
                </a:solidFill>
                <a:uFill>
                  <a:solidFill>
                    <a:srgbClr val="FFFFFF"/>
                  </a:solidFill>
                </a:uFill>
                <a:latin typeface="Times New Roman"/>
              </a:rPr>
              <a:t>Математико-статистические методы в психологии
Введение</a:t>
            </a:r>
            <a:endParaRPr/>
          </a:p>
        </p:txBody>
      </p:sp>
      <p:sp>
        <p:nvSpPr>
          <p:cNvPr id="119" name="TextShape 2"/>
          <p:cNvSpPr txBox="1"/>
          <p:nvPr/>
        </p:nvSpPr>
        <p:spPr>
          <a:xfrm>
            <a:off x="1371600" y="3886200"/>
            <a:ext cx="6400440" cy="2278800"/>
          </a:xfrm>
          <a:prstGeom prst="rect">
            <a:avLst/>
          </a:prstGeom>
          <a:noFill/>
          <a:ln>
            <a:noFill/>
          </a:ln>
        </p:spPr>
        <p:txBody>
          <a:bodyPr/>
          <a:lstStyle/>
          <a:p>
            <a:pPr algn="ctr">
              <a:lnSpc>
                <a:spcPct val="100000"/>
              </a:lnSpc>
            </a:pPr>
            <a:r>
              <a:rPr lang="ru-RU" sz="2400" b="1" strike="noStrike" spc="-1">
                <a:solidFill>
                  <a:srgbClr val="8B8B8B"/>
                </a:solidFill>
                <a:uFill>
                  <a:solidFill>
                    <a:srgbClr val="FFFFFF"/>
                  </a:solidFill>
                </a:uFill>
                <a:latin typeface="Calibri"/>
              </a:rPr>
              <a:t> </a:t>
            </a:r>
            <a:endParaRPr/>
          </a:p>
          <a:p>
            <a:pPr algn="ctr">
              <a:lnSpc>
                <a:spcPct val="100000"/>
              </a:lnSpc>
            </a:pPr>
            <a:r>
              <a:rPr lang="ru-RU" sz="2400" b="1" strike="noStrike" spc="-1">
                <a:solidFill>
                  <a:srgbClr val="8B8B8B"/>
                </a:solidFill>
                <a:uFill>
                  <a:solidFill>
                    <a:srgbClr val="FFFFFF"/>
                  </a:solidFill>
                </a:uFill>
                <a:latin typeface="Times New Roman"/>
              </a:rPr>
              <a:t> </a:t>
            </a:r>
            <a:endParaRPr/>
          </a:p>
          <a:p>
            <a:pPr algn="ctr">
              <a:lnSpc>
                <a:spcPct val="100000"/>
              </a:lnSpc>
            </a:pPr>
            <a:r>
              <a:rPr lang="ru-RU" sz="2800" b="1" strike="noStrike" spc="-1">
                <a:solidFill>
                  <a:srgbClr val="8B8B8B"/>
                </a:solidFill>
                <a:uFill>
                  <a:solidFill>
                    <a:srgbClr val="FFFFFF"/>
                  </a:solidFill>
                </a:uFill>
                <a:latin typeface="Times New Roman"/>
              </a:rPr>
              <a:t>Парфенова Надежда Борисовна, канд.психол.наук, доцент</a:t>
            </a:r>
            <a:endParaRPr/>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TextShape 1"/>
          <p:cNvSpPr txBox="1"/>
          <p:nvPr/>
        </p:nvSpPr>
        <p:spPr>
          <a:xfrm>
            <a:off x="457200" y="274680"/>
            <a:ext cx="8229240" cy="705600"/>
          </a:xfrm>
          <a:prstGeom prst="rect">
            <a:avLst/>
          </a:prstGeom>
          <a:noFill/>
          <a:ln>
            <a:noFill/>
          </a:ln>
        </p:spPr>
        <p:txBody>
          <a:bodyPr anchor="ctr"/>
          <a:lstStyle/>
          <a:p>
            <a:pPr algn="ctr">
              <a:lnSpc>
                <a:spcPct val="100000"/>
              </a:lnSpc>
            </a:pPr>
            <a:r>
              <a:rPr lang="ru-RU" sz="1600" b="1" strike="noStrike" spc="-1">
                <a:solidFill>
                  <a:srgbClr val="000000"/>
                </a:solidFill>
                <a:uFill>
                  <a:solidFill>
                    <a:srgbClr val="FFFFFF"/>
                  </a:solidFill>
                </a:uFill>
                <a:latin typeface="Times New Roman"/>
              </a:rPr>
              <a:t>2шаг. Проверка  по психометрическим показателям.
 </a:t>
            </a:r>
            <a:endParaRPr/>
          </a:p>
        </p:txBody>
      </p:sp>
      <p:sp>
        <p:nvSpPr>
          <p:cNvPr id="137" name="TextShape 2"/>
          <p:cNvSpPr txBox="1"/>
          <p:nvPr/>
        </p:nvSpPr>
        <p:spPr>
          <a:xfrm>
            <a:off x="457200" y="908640"/>
            <a:ext cx="8229240" cy="5217120"/>
          </a:xfrm>
          <a:prstGeom prst="rect">
            <a:avLst/>
          </a:prstGeom>
          <a:noFill/>
          <a:ln>
            <a:noFill/>
          </a:ln>
        </p:spPr>
        <p:txBody>
          <a:bodyPr/>
          <a:lstStyle/>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При проведении эмпирического исследования с помощью анкеты для  военнослужащих было получено большое количество эмпирического материала,  которое подверглось факторному анализу по соответствующим компонентам информационно-психологической безопасности. </a:t>
            </a:r>
            <a:endParaRPr sz="2000" dirty="0"/>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Факторный анализ способствовал уменьшению размерности исходных данных при условии, что потеря информации будет минимальной. Его результатом стал переход от множества исходных переменных к значительно меньшему числу обобщенных факторов. </a:t>
            </a:r>
            <a:endParaRPr sz="2000" dirty="0"/>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Факторный анализ позволил определить структурно – содержательные характеристики шкал. Для выделения факторов использовался метод главных компонент (метод вращения </a:t>
            </a:r>
            <a:r>
              <a:rPr lang="ru-RU" sz="2000" strike="noStrike" spc="-1" dirty="0" err="1">
                <a:solidFill>
                  <a:srgbClr val="000000"/>
                </a:solidFill>
                <a:uFill>
                  <a:solidFill>
                    <a:srgbClr val="FFFFFF"/>
                  </a:solidFill>
                </a:uFill>
                <a:latin typeface="Times New Roman"/>
              </a:rPr>
              <a:t>Varimax</a:t>
            </a:r>
            <a:r>
              <a:rPr lang="ru-RU" sz="2000" strike="noStrike" spc="-1" dirty="0">
                <a:solidFill>
                  <a:srgbClr val="000000"/>
                </a:solidFill>
                <a:uFill>
                  <a:solidFill>
                    <a:srgbClr val="FFFFFF"/>
                  </a:solidFill>
                </a:uFill>
                <a:latin typeface="Times New Roman"/>
              </a:rPr>
              <a:t>), выделялось такое количество факторов, чьи собственные значения больше единицы, значимость факторных весов переменных, больше 0,4, накопленные проценты дисперсии по  интегральному индексу составляли выше 50%.  </a:t>
            </a:r>
            <a:endParaRPr sz="2000" dirty="0"/>
          </a:p>
          <a:p>
            <a:pPr algn="just">
              <a:lnSpc>
                <a:spcPct val="100000"/>
              </a:lnSpc>
            </a:pPr>
            <a:endParaRPr sz="20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 name="TextShape 1"/>
          <p:cNvSpPr txBox="1"/>
          <p:nvPr/>
        </p:nvSpPr>
        <p:spPr>
          <a:xfrm>
            <a:off x="457200" y="274680"/>
            <a:ext cx="8229240" cy="777600"/>
          </a:xfrm>
          <a:prstGeom prst="rect">
            <a:avLst/>
          </a:prstGeom>
          <a:noFill/>
          <a:ln>
            <a:noFill/>
          </a:ln>
        </p:spPr>
        <p:txBody>
          <a:bodyPr anchor="ctr"/>
          <a:lstStyle/>
          <a:p>
            <a:pPr algn="ctr">
              <a:lnSpc>
                <a:spcPct val="100000"/>
              </a:lnSpc>
            </a:pPr>
            <a:r>
              <a:rPr lang="ru-RU" sz="2400" b="1" strike="noStrike" spc="-1">
                <a:solidFill>
                  <a:srgbClr val="000000"/>
                </a:solidFill>
                <a:uFill>
                  <a:solidFill>
                    <a:srgbClr val="FFFFFF"/>
                  </a:solidFill>
                </a:uFill>
                <a:latin typeface="Times New Roman"/>
              </a:rPr>
              <a:t>Поведенческий компонент ИПБ (ФА)</a:t>
            </a:r>
            <a:endParaRPr/>
          </a:p>
        </p:txBody>
      </p:sp>
      <p:sp>
        <p:nvSpPr>
          <p:cNvPr id="139" name="TextShape 2"/>
          <p:cNvSpPr txBox="1"/>
          <p:nvPr/>
        </p:nvSpPr>
        <p:spPr>
          <a:xfrm>
            <a:off x="251640" y="908640"/>
            <a:ext cx="8712720" cy="5544360"/>
          </a:xfrm>
          <a:prstGeom prst="rect">
            <a:avLst/>
          </a:prstGeom>
          <a:noFill/>
          <a:ln>
            <a:noFill/>
          </a:ln>
        </p:spPr>
        <p:txBody>
          <a:bodyPr/>
          <a:lstStyle/>
          <a:p>
            <a:pPr marL="343080" indent="-342720" algn="just">
              <a:lnSpc>
                <a:spcPct val="100000"/>
              </a:lnSpc>
            </a:pPr>
            <a:r>
              <a:rPr lang="ru-RU" sz="1600" strike="noStrike" spc="-1">
                <a:solidFill>
                  <a:srgbClr val="000000"/>
                </a:solidFill>
                <a:uFill>
                  <a:solidFill>
                    <a:srgbClr val="FFFFFF"/>
                  </a:solidFill>
                </a:uFill>
                <a:latin typeface="Times New Roman"/>
              </a:rPr>
              <a:t>По поведенческому компоненту информационно-психологической безопасности военнослужащих были выделены следующие факторы.</a:t>
            </a:r>
            <a:endParaRPr/>
          </a:p>
          <a:p>
            <a:pPr marL="343080" indent="-342720" algn="just">
              <a:lnSpc>
                <a:spcPct val="100000"/>
              </a:lnSpc>
            </a:pPr>
            <a:r>
              <a:rPr lang="ru-RU" sz="1600" b="1" strike="noStrike" spc="-1">
                <a:solidFill>
                  <a:srgbClr val="000000"/>
                </a:solidFill>
                <a:uFill>
                  <a:solidFill>
                    <a:srgbClr val="FFFFFF"/>
                  </a:solidFill>
                </a:uFill>
                <a:latin typeface="Times New Roman"/>
              </a:rPr>
              <a:t>1 фактор «Негативные состояния при  ожидаемой информационной угрозе» </a:t>
            </a:r>
            <a:r>
              <a:rPr lang="ru-RU" sz="1600" strike="noStrike" spc="-1">
                <a:solidFill>
                  <a:srgbClr val="000000"/>
                </a:solidFill>
                <a:uFill>
                  <a:solidFill>
                    <a:srgbClr val="FFFFFF"/>
                  </a:solidFill>
                </a:uFill>
                <a:latin typeface="Times New Roman"/>
              </a:rPr>
              <a:t>(17,5%)</a:t>
            </a:r>
            <a:r>
              <a:rPr lang="ru-RU" sz="1600" b="1" strike="noStrike" spc="-1">
                <a:solidFill>
                  <a:srgbClr val="000000"/>
                </a:solidFill>
                <a:uFill>
                  <a:solidFill>
                    <a:srgbClr val="FFFFFF"/>
                  </a:solidFill>
                </a:uFill>
                <a:latin typeface="Times New Roman"/>
              </a:rPr>
              <a:t> </a:t>
            </a:r>
            <a:r>
              <a:rPr lang="ru-RU" sz="1600" strike="noStrike" spc="-1">
                <a:solidFill>
                  <a:srgbClr val="000000"/>
                </a:solidFill>
                <a:uFill>
                  <a:solidFill>
                    <a:srgbClr val="FFFFFF"/>
                  </a:solidFill>
                </a:uFill>
                <a:latin typeface="Times New Roman"/>
              </a:rPr>
              <a:t>включает в себя следующие переменные:</a:t>
            </a:r>
            <a:r>
              <a:rPr lang="ru-RU" sz="1600" b="1" strike="noStrike" spc="-1">
                <a:solidFill>
                  <a:srgbClr val="000000"/>
                </a:solidFill>
                <a:uFill>
                  <a:solidFill>
                    <a:srgbClr val="FFFFFF"/>
                  </a:solidFill>
                </a:uFill>
                <a:latin typeface="Times New Roman"/>
              </a:rPr>
              <a:t> </a:t>
            </a:r>
            <a:r>
              <a:rPr lang="ru-RU" sz="1600" strike="noStrike" spc="-1">
                <a:solidFill>
                  <a:srgbClr val="000000"/>
                </a:solidFill>
                <a:uFill>
                  <a:solidFill>
                    <a:srgbClr val="FFFFFF"/>
                  </a:solidFill>
                </a:uFill>
                <a:latin typeface="Times New Roman"/>
              </a:rPr>
              <a:t>трудности в сосредоточении (0,888); усталость (0,796); одиночество (0,793); отчаяние (0,765); угнетенность или депрессию (0,745); бессилие (0,732); чувство беззащитности (0,707);  растерянность (0,620); страх, тревожность (0,572); чувство беззащитности (0,481).</a:t>
            </a:r>
            <a:endParaRPr/>
          </a:p>
          <a:p>
            <a:pPr marL="343080" indent="-342720" algn="just">
              <a:lnSpc>
                <a:spcPct val="100000"/>
              </a:lnSpc>
            </a:pPr>
            <a:r>
              <a:rPr lang="ru-RU" sz="1600" b="1" strike="noStrike" spc="-1">
                <a:solidFill>
                  <a:srgbClr val="000000"/>
                </a:solidFill>
                <a:uFill>
                  <a:solidFill>
                    <a:srgbClr val="FFFFFF"/>
                  </a:solidFill>
                </a:uFill>
                <a:latin typeface="Times New Roman"/>
              </a:rPr>
              <a:t>2 фактор «Неуверенность в будущем из-за социально-экономических и военно-политических проблем»</a:t>
            </a:r>
            <a:r>
              <a:rPr lang="ru-RU" sz="1600" strike="noStrike" spc="-1">
                <a:solidFill>
                  <a:srgbClr val="000000"/>
                </a:solidFill>
                <a:uFill>
                  <a:solidFill>
                    <a:srgbClr val="FFFFFF"/>
                  </a:solidFill>
                </a:uFill>
                <a:latin typeface="Times New Roman"/>
              </a:rPr>
              <a:t> (14,5%) включает следующие переменные: напряженность в мировой политике, политические дела (0,862); угрозы вооруженных конфликтов окружающей среды (0,762); нестабильная экономика (0,746); снижение духовно-нравственных ценностей (0,740); проживание в загрязненной среде  (0,723); «размывание» норм в человеческих взаимоотношениях (0,687); финансовые затруднения (0,598); обилие негативной информации в СМИ (0,598).</a:t>
            </a:r>
            <a:endParaRPr/>
          </a:p>
          <a:p>
            <a:pPr marL="343080" indent="-342720" algn="just">
              <a:lnSpc>
                <a:spcPct val="100000"/>
              </a:lnSpc>
            </a:pPr>
            <a:r>
              <a:rPr lang="ru-RU" sz="1600" b="1" strike="noStrike" spc="-1">
                <a:solidFill>
                  <a:srgbClr val="000000"/>
                </a:solidFill>
                <a:uFill>
                  <a:solidFill>
                    <a:srgbClr val="FFFFFF"/>
                  </a:solidFill>
                </a:uFill>
                <a:latin typeface="Times New Roman"/>
              </a:rPr>
              <a:t>3 фактор «Неконструктивные стратегии поведения при  переживании ожидаемой  угрозы ИПБ»</a:t>
            </a:r>
            <a:r>
              <a:rPr lang="ru-RU" sz="1600" strike="noStrike" spc="-1">
                <a:solidFill>
                  <a:srgbClr val="000000"/>
                </a:solidFill>
                <a:uFill>
                  <a:solidFill>
                    <a:srgbClr val="FFFFFF"/>
                  </a:solidFill>
                </a:uFill>
                <a:latin typeface="Times New Roman"/>
              </a:rPr>
              <a:t> (13,9%) включает в себя следующие переменные: пытаюсь снять напряжение с помощью алкоголя (0,834); стараюсь «разрядиться» (кричу, плачу) (0,789); избегаю общения и «ухожу в себя» (0,717); требую изменений ситуации от окружающих (0,712); отказываюсь от каких-либо действий (0,687); надеюсь на чудо (0,660); игнорирую проблему (0,564). </a:t>
            </a:r>
            <a:endParaRPr/>
          </a:p>
          <a:p>
            <a:pPr marL="343080" indent="-342720" algn="just">
              <a:lnSpc>
                <a:spcPct val="100000"/>
              </a:lnSpc>
            </a:pPr>
            <a:r>
              <a:rPr lang="ru-RU" sz="1600" b="1" strike="noStrike" spc="-1">
                <a:solidFill>
                  <a:srgbClr val="000000"/>
                </a:solidFill>
                <a:uFill>
                  <a:solidFill>
                    <a:srgbClr val="FFFFFF"/>
                  </a:solidFill>
                </a:uFill>
                <a:latin typeface="Times New Roman"/>
              </a:rPr>
              <a:t>4 фактор «Конструктивные стратегии поведения при  переживании ожидаемой  угрозы ИПБ»</a:t>
            </a:r>
            <a:r>
              <a:rPr lang="ru-RU" sz="1600" strike="noStrike" spc="-1">
                <a:solidFill>
                  <a:srgbClr val="000000"/>
                </a:solidFill>
                <a:uFill>
                  <a:solidFill>
                    <a:srgbClr val="FFFFFF"/>
                  </a:solidFill>
                </a:uFill>
                <a:latin typeface="Times New Roman"/>
              </a:rPr>
              <a:t> (13,2%) включают следующие переменные:  внимательно наблюдаю за происходящим (0,834); обращаюсь за помощью к сверстникам (0,826); пытаюсь сохранить оптимизм (0,774); занимаюсь анализом ситуации для решения проблемы (0,772); объединяюсь с другими (0,652); погружаюсь в привычные виды деятельности (0,592); критикую и обвиняю себя в пассивности (0,520).  </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0" name="CustomShape 1"/>
          <p:cNvSpPr/>
          <p:nvPr/>
        </p:nvSpPr>
        <p:spPr>
          <a:xfrm>
            <a:off x="0" y="0"/>
            <a:ext cx="9143640" cy="456840"/>
          </a:xfrm>
          <a:prstGeom prst="rect">
            <a:avLst/>
          </a:prstGeom>
          <a:noFill/>
          <a:ln w="9360">
            <a:noFill/>
          </a:ln>
        </p:spPr>
        <p:style>
          <a:lnRef idx="0">
            <a:scrgbClr r="0" g="0" b="0"/>
          </a:lnRef>
          <a:fillRef idx="0">
            <a:scrgbClr r="0" g="0" b="0"/>
          </a:fillRef>
          <a:effectRef idx="0">
            <a:scrgbClr r="0" g="0" b="0"/>
          </a:effectRef>
          <a:fontRef idx="minor"/>
        </p:style>
      </p:sp>
      <p:sp>
        <p:nvSpPr>
          <p:cNvPr id="141" name="CustomShape 2"/>
          <p:cNvSpPr/>
          <p:nvPr/>
        </p:nvSpPr>
        <p:spPr>
          <a:xfrm>
            <a:off x="0" y="4174200"/>
            <a:ext cx="9143640" cy="1005840"/>
          </a:xfrm>
          <a:prstGeom prst="rect">
            <a:avLst/>
          </a:prstGeom>
          <a:noFill/>
          <a:ln w="9360">
            <a:noFill/>
          </a:ln>
        </p:spPr>
        <p:style>
          <a:lnRef idx="0">
            <a:scrgbClr r="0" g="0" b="0"/>
          </a:lnRef>
          <a:fillRef idx="0">
            <a:scrgbClr r="0" g="0" b="0"/>
          </a:fillRef>
          <a:effectRef idx="0">
            <a:scrgbClr r="0" g="0" b="0"/>
          </a:effectRef>
          <a:fontRef idx="minor"/>
        </p:style>
        <p:txBody>
          <a:bodyPr anchor="ctr"/>
          <a:lstStyle/>
          <a:p>
            <a:pPr>
              <a:lnSpc>
                <a:spcPct val="100000"/>
              </a:lnSpc>
            </a:pPr>
            <a:r>
              <a:rPr lang="ru-RU" sz="1400" strike="noStrike" spc="-1">
                <a:solidFill>
                  <a:srgbClr val="000000"/>
                </a:solidFill>
                <a:uFill>
                  <a:solidFill>
                    <a:srgbClr val="FFFFFF"/>
                  </a:solidFill>
                </a:uFill>
                <a:latin typeface="Arial"/>
                <a:ea typeface="Times New Roman"/>
              </a:rPr>
              <a:t> </a:t>
            </a:r>
            <a:endParaRPr/>
          </a:p>
          <a:p>
            <a:pPr>
              <a:lnSpc>
                <a:spcPct val="100000"/>
              </a:lnSpc>
            </a:pPr>
            <a:r>
              <a:rPr lang="ru-RU" sz="1400" strike="noStrike" spc="-1">
                <a:solidFill>
                  <a:srgbClr val="000000"/>
                </a:solidFill>
                <a:uFill>
                  <a:solidFill>
                    <a:srgbClr val="FFFFFF"/>
                  </a:solidFill>
                </a:uFill>
                <a:latin typeface="Arial"/>
                <a:ea typeface="Times New Roman"/>
              </a:rPr>
              <a:t>Рисунок 6. Распределение военнослужащих (в %) по степени выраженности  обобщенных факторов поведенческого компонента ИПБ</a:t>
            </a:r>
            <a:endParaRPr/>
          </a:p>
          <a:p>
            <a:pPr>
              <a:lnSpc>
                <a:spcPct val="100000"/>
              </a:lnSpc>
            </a:pPr>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2" name="TextShape 1"/>
          <p:cNvSpPr txBox="1"/>
          <p:nvPr/>
        </p:nvSpPr>
        <p:spPr>
          <a:xfrm>
            <a:off x="457200" y="274680"/>
            <a:ext cx="8229240" cy="777600"/>
          </a:xfrm>
          <a:prstGeom prst="rect">
            <a:avLst/>
          </a:prstGeom>
          <a:noFill/>
          <a:ln>
            <a:noFill/>
          </a:ln>
        </p:spPr>
        <p:txBody>
          <a:bodyPr anchor="ctr"/>
          <a:lstStyle/>
          <a:p>
            <a:pPr algn="ctr">
              <a:lnSpc>
                <a:spcPct val="100000"/>
              </a:lnSpc>
            </a:pPr>
            <a:r>
              <a:rPr lang="ru-RU" sz="2000" b="1" strike="noStrike" spc="-1">
                <a:solidFill>
                  <a:srgbClr val="000000"/>
                </a:solidFill>
                <a:uFill>
                  <a:solidFill>
                    <a:srgbClr val="FFFFFF"/>
                  </a:solidFill>
                </a:uFill>
                <a:latin typeface="Times New Roman"/>
              </a:rPr>
              <a:t>3шаг. Проверка  по психометрическим показателям (частотный анализ)</a:t>
            </a:r>
            <a:r>
              <a:rPr lang="ru-RU" sz="4400" strike="noStrike" spc="-1">
                <a:solidFill>
                  <a:srgbClr val="000000"/>
                </a:solidFill>
                <a:uFill>
                  <a:solidFill>
                    <a:srgbClr val="FFFFFF"/>
                  </a:solidFill>
                </a:uFill>
                <a:latin typeface="Times New Roman"/>
              </a:rPr>
              <a:t>
</a:t>
            </a:r>
            <a:endParaRPr/>
          </a:p>
        </p:txBody>
      </p:sp>
      <p:sp>
        <p:nvSpPr>
          <p:cNvPr id="143" name="TextShape 2"/>
          <p:cNvSpPr txBox="1"/>
          <p:nvPr/>
        </p:nvSpPr>
        <p:spPr>
          <a:xfrm>
            <a:off x="457200" y="1052640"/>
            <a:ext cx="8229240" cy="5073120"/>
          </a:xfrm>
          <a:prstGeom prst="rect">
            <a:avLst/>
          </a:prstGeom>
          <a:noFill/>
          <a:ln>
            <a:noFill/>
          </a:ln>
        </p:spPr>
        <p:txBody>
          <a:bodyPr/>
          <a:lstStyle/>
          <a:p>
            <a:pPr marL="343080" indent="-342720" algn="just">
              <a:lnSpc>
                <a:spcPct val="100000"/>
              </a:lnSpc>
              <a:buFont typeface="Arial"/>
              <a:buChar char="•"/>
            </a:pPr>
            <a:r>
              <a:rPr lang="ru-RU" sz="2400" strike="noStrike" spc="-1" dirty="0">
                <a:solidFill>
                  <a:srgbClr val="000000"/>
                </a:solidFill>
                <a:uFill>
                  <a:solidFill>
                    <a:srgbClr val="FFFFFF"/>
                  </a:solidFill>
                </a:uFill>
                <a:latin typeface="Times New Roman"/>
              </a:rPr>
              <a:t>По фактору «Конструктивные стратегии поведения при переживании ожидаемой  угрозы ИПБ» у 20% военнослужащих имеют низкие показатели. Они не всегда занимаются анализом ситуации для решения проблем, не проявляют коммуникативные способности для решения проблем. У 52% средние показатели, что свидетельствует об анализе ситуации, адекватном ее восприятии. У 28% военнослужащих наблюдаются высокие показатели. Военнослужащие прибегают к критическому анализу ситуации, оценивают свои возможности и прогнозируют результат.</a:t>
            </a:r>
            <a:endParaRPr sz="2400" dirty="0"/>
          </a:p>
          <a:p>
            <a:pPr>
              <a:lnSpc>
                <a:spcPct val="100000"/>
              </a:lnSpc>
            </a:pPr>
            <a:endParaRPr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4" name="TextShape 1"/>
          <p:cNvSpPr txBox="1"/>
          <p:nvPr/>
        </p:nvSpPr>
        <p:spPr>
          <a:xfrm>
            <a:off x="457200" y="274680"/>
            <a:ext cx="8229240" cy="1142640"/>
          </a:xfrm>
          <a:prstGeom prst="rect">
            <a:avLst/>
          </a:prstGeom>
          <a:noFill/>
          <a:ln>
            <a:noFill/>
          </a:ln>
        </p:spPr>
        <p:txBody>
          <a:bodyPr anchor="ctr"/>
          <a:lstStyle/>
          <a:p>
            <a:pPr algn="ctr">
              <a:lnSpc>
                <a:spcPct val="100000"/>
              </a:lnSpc>
            </a:pPr>
            <a:r>
              <a:rPr lang="ru-RU" sz="2400" b="1" strike="noStrike" spc="-1">
                <a:solidFill>
                  <a:srgbClr val="000000"/>
                </a:solidFill>
                <a:uFill>
                  <a:solidFill>
                    <a:srgbClr val="FFFFFF"/>
                  </a:solidFill>
                </a:uFill>
                <a:latin typeface="Times New Roman"/>
              </a:rPr>
              <a:t>Сбор эмпирических данных для математико-статистической обработки</a:t>
            </a:r>
            <a:endParaRPr/>
          </a:p>
        </p:txBody>
      </p:sp>
      <p:sp>
        <p:nvSpPr>
          <p:cNvPr id="145" name="TextShape 2"/>
          <p:cNvSpPr txBox="1"/>
          <p:nvPr/>
        </p:nvSpPr>
        <p:spPr>
          <a:xfrm>
            <a:off x="457200" y="1600200"/>
            <a:ext cx="8229240" cy="4525560"/>
          </a:xfrm>
          <a:prstGeom prst="rect">
            <a:avLst/>
          </a:prstGeom>
          <a:noFill/>
          <a:ln>
            <a:noFill/>
          </a:ln>
        </p:spPr>
        <p:txBody>
          <a:bodyPr/>
          <a:lstStyle/>
          <a:p>
            <a:pPr marL="343080" indent="-342720" algn="just">
              <a:lnSpc>
                <a:spcPct val="100000"/>
              </a:lnSpc>
              <a:buFont typeface="Arial"/>
              <a:buChar char="•"/>
            </a:pPr>
            <a:r>
              <a:rPr lang="ru-RU" sz="2400" strike="noStrike" spc="-1">
                <a:solidFill>
                  <a:srgbClr val="000000"/>
                </a:solidFill>
                <a:uFill>
                  <a:solidFill>
                    <a:srgbClr val="FFFFFF"/>
                  </a:solidFill>
                </a:uFill>
                <a:latin typeface="Times New Roman"/>
              </a:rPr>
              <a:t>Эмпирические данные собираем на ваших выборках по методикам. Затем собираем  данные в сводную таблицу, при этом ФИО не требуется.</a:t>
            </a:r>
            <a:endParaRPr/>
          </a:p>
          <a:p>
            <a:pPr marL="343080" indent="-342720" algn="just">
              <a:lnSpc>
                <a:spcPct val="100000"/>
              </a:lnSpc>
              <a:buFont typeface="Arial"/>
              <a:buChar char="•"/>
            </a:pPr>
            <a:r>
              <a:rPr lang="ru-RU" sz="2400" strike="noStrike" spc="-1">
                <a:solidFill>
                  <a:srgbClr val="000000"/>
                </a:solidFill>
                <a:uFill>
                  <a:solidFill>
                    <a:srgbClr val="FFFFFF"/>
                  </a:solidFill>
                </a:uFill>
                <a:latin typeface="Times New Roman"/>
              </a:rPr>
              <a:t>См. сводная таблица </a:t>
            </a:r>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6" name="TextShape 1"/>
          <p:cNvSpPr txBox="1"/>
          <p:nvPr/>
        </p:nvSpPr>
        <p:spPr>
          <a:xfrm>
            <a:off x="457200" y="274680"/>
            <a:ext cx="8229240" cy="1142640"/>
          </a:xfrm>
          <a:prstGeom prst="rect">
            <a:avLst/>
          </a:prstGeom>
          <a:noFill/>
          <a:ln>
            <a:noFill/>
          </a:ln>
        </p:spPr>
        <p:txBody>
          <a:bodyPr anchor="ctr"/>
          <a:lstStyle/>
          <a:p>
            <a:pPr algn="ctr">
              <a:lnSpc>
                <a:spcPct val="100000"/>
              </a:lnSpc>
            </a:pPr>
            <a:r>
              <a:rPr lang="ru-RU" sz="2000" b="1" strike="noStrike" spc="-1">
                <a:solidFill>
                  <a:srgbClr val="000000"/>
                </a:solidFill>
                <a:uFill>
                  <a:solidFill>
                    <a:srgbClr val="FFFFFF"/>
                  </a:solidFill>
                </a:uFill>
                <a:latin typeface="Times New Roman"/>
              </a:rPr>
              <a:t>Основные понятия, используемые в математической обработке психологических данных</a:t>
            </a:r>
            <a:endParaRPr/>
          </a:p>
        </p:txBody>
      </p:sp>
      <p:sp>
        <p:nvSpPr>
          <p:cNvPr id="147" name="TextShape 2"/>
          <p:cNvSpPr txBox="1"/>
          <p:nvPr/>
        </p:nvSpPr>
        <p:spPr>
          <a:xfrm>
            <a:off x="179640" y="1196640"/>
            <a:ext cx="8712720" cy="5400360"/>
          </a:xfrm>
          <a:prstGeom prst="rect">
            <a:avLst/>
          </a:prstGeom>
          <a:noFill/>
          <a:ln>
            <a:noFill/>
          </a:ln>
        </p:spPr>
        <p:txBody>
          <a:bodyPr/>
          <a:lstStyle/>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Математическая статистика -  наука о случайных явлениях. </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Случайные и неслучайные события. </a:t>
            </a:r>
            <a:r>
              <a:rPr lang="ru-RU" sz="1600" b="1" strike="noStrike" spc="-1">
                <a:solidFill>
                  <a:srgbClr val="000000"/>
                </a:solidFill>
                <a:uFill>
                  <a:solidFill>
                    <a:srgbClr val="FFFFFF"/>
                  </a:solidFill>
                </a:uFill>
                <a:latin typeface="Times New Roman"/>
              </a:rPr>
              <a:t>Случайным событием  </a:t>
            </a:r>
            <a:r>
              <a:rPr lang="ru-RU" sz="1600" strike="noStrike" spc="-1">
                <a:solidFill>
                  <a:srgbClr val="000000"/>
                </a:solidFill>
                <a:uFill>
                  <a:solidFill>
                    <a:srgbClr val="FFFFFF"/>
                  </a:solidFill>
                </a:uFill>
                <a:latin typeface="Times New Roman"/>
              </a:rPr>
              <a:t>называется всякое явление, которое может произойти или не произойти при осуществлении определенной совокупности условий. Данная совокупность условий может быть воспроизведена неограниченное число раз. Каждое такое осуществление данной совокупности условий называют </a:t>
            </a:r>
            <a:r>
              <a:rPr lang="ru-RU" sz="1600" b="1" strike="noStrike" spc="-1">
                <a:solidFill>
                  <a:srgbClr val="000000"/>
                </a:solidFill>
                <a:uFill>
                  <a:solidFill>
                    <a:srgbClr val="FFFFFF"/>
                  </a:solidFill>
                </a:uFill>
                <a:latin typeface="Times New Roman"/>
              </a:rPr>
              <a:t>испытанием (или опытом).</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Частота, частость и вероятность.  Слова “часто”, “редко” наряду с другими отображают в языке ожидаемую степень возможности появления случайных событий в окружающей нас действительности. Но возникает </a:t>
            </a:r>
            <a:r>
              <a:rPr lang="ru-RU" sz="1600" b="1" strike="noStrike" spc="-1">
                <a:solidFill>
                  <a:srgbClr val="000000"/>
                </a:solidFill>
                <a:uFill>
                  <a:solidFill>
                    <a:srgbClr val="FFFFFF"/>
                  </a:solidFill>
                </a:uFill>
                <a:latin typeface="Times New Roman"/>
              </a:rPr>
              <a:t>вопрос об объективной мере возможности появления случайных событий. В качестве такой меры могут использоваться частота, частость и вероятность события.</a:t>
            </a:r>
            <a:endParaRPr/>
          </a:p>
          <a:p>
            <a:pPr marL="343080" indent="-342720" algn="just">
              <a:lnSpc>
                <a:spcPct val="100000"/>
              </a:lnSpc>
              <a:buFont typeface="Arial"/>
              <a:buChar char="•"/>
            </a:pPr>
            <a:r>
              <a:rPr lang="ru-RU" sz="1600" b="1" strike="noStrike" spc="-1">
                <a:solidFill>
                  <a:srgbClr val="000000"/>
                </a:solidFill>
                <a:uFill>
                  <a:solidFill>
                    <a:srgbClr val="FFFFFF"/>
                  </a:solidFill>
                </a:uFill>
                <a:latin typeface="Times New Roman"/>
              </a:rPr>
              <a:t>Частота </a:t>
            </a:r>
            <a:r>
              <a:rPr lang="ru-RU" sz="1600" b="1" i="1" strike="noStrike" spc="-1">
                <a:solidFill>
                  <a:srgbClr val="000000"/>
                </a:solidFill>
                <a:uFill>
                  <a:solidFill>
                    <a:srgbClr val="FFFFFF"/>
                  </a:solidFill>
                </a:uFill>
                <a:latin typeface="Times New Roman"/>
              </a:rPr>
              <a:t>f</a:t>
            </a:r>
            <a:r>
              <a:rPr lang="ru-RU" sz="1600" b="1" i="1" strike="noStrike" spc="-1" baseline="-25000">
                <a:solidFill>
                  <a:srgbClr val="000000"/>
                </a:solidFill>
                <a:uFill>
                  <a:solidFill>
                    <a:srgbClr val="FFFFFF"/>
                  </a:solidFill>
                </a:uFill>
                <a:latin typeface="Times New Roman"/>
              </a:rPr>
              <a:t>i</a:t>
            </a:r>
            <a:r>
              <a:rPr lang="ru-RU" sz="1600" strike="noStrike" spc="-1">
                <a:solidFill>
                  <a:srgbClr val="000000"/>
                </a:solidFill>
                <a:uFill>
                  <a:solidFill>
                    <a:srgbClr val="FFFFFF"/>
                  </a:solidFill>
                </a:uFill>
                <a:latin typeface="Times New Roman"/>
              </a:rPr>
              <a:t> – число, показывающее, сколько раз встречается в выборке каждая варианта </a:t>
            </a:r>
            <a:r>
              <a:rPr lang="ru-RU" sz="1600" i="1" strike="noStrike" spc="-1">
                <a:solidFill>
                  <a:srgbClr val="000000"/>
                </a:solidFill>
                <a:uFill>
                  <a:solidFill>
                    <a:srgbClr val="FFFFFF"/>
                  </a:solidFill>
                </a:uFill>
                <a:latin typeface="Times New Roman"/>
              </a:rPr>
              <a:t>x</a:t>
            </a:r>
            <a:r>
              <a:rPr lang="ru-RU" sz="1600" i="1" strike="noStrike" spc="-1" baseline="-25000">
                <a:solidFill>
                  <a:srgbClr val="000000"/>
                </a:solidFill>
                <a:uFill>
                  <a:solidFill>
                    <a:srgbClr val="FFFFFF"/>
                  </a:solidFill>
                </a:uFill>
                <a:latin typeface="Times New Roman"/>
              </a:rPr>
              <a:t>i</a:t>
            </a:r>
            <a:r>
              <a:rPr lang="ru-RU" sz="1600" strike="noStrike" spc="-1">
                <a:solidFill>
                  <a:srgbClr val="000000"/>
                </a:solidFill>
                <a:uFill>
                  <a:solidFill>
                    <a:srgbClr val="FFFFFF"/>
                  </a:solidFill>
                </a:uFill>
                <a:latin typeface="Times New Roman"/>
              </a:rPr>
              <a:t>, так, что по определению сумма всех частот равна объему выборки, т.е. сумма </a:t>
            </a:r>
            <a:r>
              <a:rPr lang="ru-RU" sz="1600" i="1" strike="noStrike" spc="-1">
                <a:solidFill>
                  <a:srgbClr val="000000"/>
                </a:solidFill>
                <a:uFill>
                  <a:solidFill>
                    <a:srgbClr val="FFFFFF"/>
                  </a:solidFill>
                </a:uFill>
                <a:latin typeface="Times New Roman"/>
              </a:rPr>
              <a:t>f</a:t>
            </a:r>
            <a:r>
              <a:rPr lang="ru-RU" sz="1600" i="1" strike="noStrike" spc="-1" baseline="-25000">
                <a:solidFill>
                  <a:srgbClr val="000000"/>
                </a:solidFill>
                <a:uFill>
                  <a:solidFill>
                    <a:srgbClr val="FFFFFF"/>
                  </a:solidFill>
                </a:uFill>
                <a:latin typeface="Times New Roman"/>
              </a:rPr>
              <a:t>i</a:t>
            </a:r>
            <a:r>
              <a:rPr lang="ru-RU" sz="1600" strike="noStrike" spc="-1">
                <a:solidFill>
                  <a:srgbClr val="000000"/>
                </a:solidFill>
                <a:uFill>
                  <a:solidFill>
                    <a:srgbClr val="FFFFFF"/>
                  </a:solidFill>
                </a:uFill>
                <a:latin typeface="Times New Roman"/>
              </a:rPr>
              <a:t> =</a:t>
            </a:r>
            <a:r>
              <a:rPr lang="ru-RU" sz="1600" i="1" strike="noStrike" spc="-1">
                <a:solidFill>
                  <a:srgbClr val="000000"/>
                </a:solidFill>
                <a:uFill>
                  <a:solidFill>
                    <a:srgbClr val="FFFFFF"/>
                  </a:solidFill>
                </a:uFill>
                <a:latin typeface="Times New Roman"/>
              </a:rPr>
              <a:t>N</a:t>
            </a:r>
            <a:r>
              <a:rPr lang="ru-RU" sz="1600" strike="noStrike" spc="-1">
                <a:solidFill>
                  <a:srgbClr val="000000"/>
                </a:solidFill>
                <a:uFill>
                  <a:solidFill>
                    <a:srgbClr val="FFFFFF"/>
                  </a:solidFill>
                </a:uFill>
                <a:latin typeface="Times New Roman"/>
              </a:rPr>
              <a:t>, где </a:t>
            </a:r>
            <a:r>
              <a:rPr lang="ru-RU" sz="1600" i="1" strike="noStrike" spc="-1">
                <a:solidFill>
                  <a:srgbClr val="000000"/>
                </a:solidFill>
                <a:uFill>
                  <a:solidFill>
                    <a:srgbClr val="FFFFFF"/>
                  </a:solidFill>
                </a:uFill>
                <a:latin typeface="Times New Roman"/>
              </a:rPr>
              <a:t>N</a:t>
            </a:r>
            <a:r>
              <a:rPr lang="ru-RU" sz="1600" strike="noStrike" spc="-1">
                <a:solidFill>
                  <a:srgbClr val="000000"/>
                </a:solidFill>
                <a:uFill>
                  <a:solidFill>
                    <a:srgbClr val="FFFFFF"/>
                  </a:solidFill>
                </a:uFill>
                <a:latin typeface="Times New Roman"/>
              </a:rPr>
              <a:t> – общий объем выборки.</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При наблюдении какого-то интересующего нас события в серии экспериментов это событие может произойти, но может и не произойти.  </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Например, из десяти задач ученик правильно решил восемь. Это и есть частота правильного решения задачи учеником. Легко увидеть, что частота зависит от количества испытаний. Тот же ученик из пяти задач мог решить, например, четыре, а из 20 – 16. Ясно, что при большом количестве наблюдений одно и то же случайное событие будет встречаться чаще. Частота может служить в качестве сравнительной оценки возможности появления случайных событий лишь при условии одинакового числа испытаний. Если же это условие не выполняется, то нужна другая мера. Такой мерой возможности появления случайных событий служит частость.</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 </a:t>
            </a:r>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8" name="TextShape 1"/>
          <p:cNvSpPr txBox="1"/>
          <p:nvPr/>
        </p:nvSpPr>
        <p:spPr>
          <a:xfrm>
            <a:off x="539552" y="9516"/>
            <a:ext cx="8229240" cy="633600"/>
          </a:xfrm>
          <a:prstGeom prst="rect">
            <a:avLst/>
          </a:prstGeom>
          <a:noFill/>
          <a:ln>
            <a:noFill/>
          </a:ln>
        </p:spPr>
        <p:txBody>
          <a:bodyPr anchor="ctr"/>
          <a:lstStyle/>
          <a:p>
            <a:pPr algn="ctr">
              <a:lnSpc>
                <a:spcPct val="100000"/>
              </a:lnSpc>
            </a:pPr>
            <a:r>
              <a:rPr lang="ru-RU" sz="1600" strike="noStrike" spc="-1">
                <a:solidFill>
                  <a:srgbClr val="000000"/>
                </a:solidFill>
                <a:uFill>
                  <a:solidFill>
                    <a:srgbClr val="FFFFFF"/>
                  </a:solidFill>
                </a:uFill>
                <a:latin typeface="Times New Roman"/>
              </a:rPr>
              <a:t>продолжение</a:t>
            </a:r>
            <a:endParaRPr/>
          </a:p>
        </p:txBody>
      </p:sp>
      <p:sp>
        <p:nvSpPr>
          <p:cNvPr id="149" name="TextShape 2"/>
          <p:cNvSpPr txBox="1"/>
          <p:nvPr/>
        </p:nvSpPr>
        <p:spPr>
          <a:xfrm>
            <a:off x="107504" y="476672"/>
            <a:ext cx="8856984" cy="5760328"/>
          </a:xfrm>
          <a:prstGeom prst="rect">
            <a:avLst/>
          </a:prstGeom>
          <a:noFill/>
          <a:ln>
            <a:noFill/>
          </a:ln>
        </p:spPr>
        <p:txBody>
          <a:bodyPr/>
          <a:lstStyle/>
          <a:p>
            <a:pPr marL="343080" indent="-342720" algn="just">
              <a:lnSpc>
                <a:spcPct val="100000"/>
              </a:lnSpc>
              <a:buFont typeface="Arial"/>
              <a:buChar char="•"/>
            </a:pPr>
            <a:r>
              <a:rPr lang="ru-RU" sz="2000" b="1" strike="noStrike" spc="-1" dirty="0" err="1">
                <a:solidFill>
                  <a:srgbClr val="000000"/>
                </a:solidFill>
                <a:uFill>
                  <a:solidFill>
                    <a:srgbClr val="FFFFFF"/>
                  </a:solidFill>
                </a:uFill>
                <a:latin typeface="Times New Roman"/>
              </a:rPr>
              <a:t>Частость</a:t>
            </a:r>
            <a:r>
              <a:rPr lang="ru-RU" sz="2000" b="1" strike="noStrike" spc="-1" dirty="0">
                <a:solidFill>
                  <a:srgbClr val="000000"/>
                </a:solidFill>
                <a:uFill>
                  <a:solidFill>
                    <a:srgbClr val="FFFFFF"/>
                  </a:solidFill>
                </a:uFill>
                <a:latin typeface="Times New Roman"/>
              </a:rPr>
              <a:t> –</a:t>
            </a:r>
            <a:r>
              <a:rPr lang="ru-RU" sz="2000" strike="noStrike" spc="-1" dirty="0">
                <a:solidFill>
                  <a:srgbClr val="000000"/>
                </a:solidFill>
                <a:uFill>
                  <a:solidFill>
                    <a:srgbClr val="FFFFFF"/>
                  </a:solidFill>
                </a:uFill>
                <a:latin typeface="Times New Roman"/>
              </a:rPr>
              <a:t> относительная частота, т.е. частота, деленная на количество испытаний. </a:t>
            </a:r>
            <a:endParaRPr sz="2000" dirty="0"/>
          </a:p>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a:rPr>
              <a:t>Вероятность –</a:t>
            </a:r>
            <a:r>
              <a:rPr lang="ru-RU" sz="2000" strike="noStrike" spc="-1" dirty="0">
                <a:solidFill>
                  <a:srgbClr val="000000"/>
                </a:solidFill>
                <a:uFill>
                  <a:solidFill>
                    <a:srgbClr val="FFFFFF"/>
                  </a:solidFill>
                </a:uFill>
                <a:latin typeface="Times New Roman"/>
              </a:rPr>
              <a:t>это мера объективной возможности появления определенного события А в заданной совокупности условий, которое может произойти, а может и не произойти. Она обычно обозначается как Р(А).</a:t>
            </a:r>
            <a:endParaRPr sz="2000" dirty="0"/>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Мера вероятности – это мера случайности события, т.е. такого события, которое может произойти, а может и не произойти. </a:t>
            </a:r>
            <a:r>
              <a:rPr lang="ru-RU" sz="2000" b="1" strike="noStrike" spc="-1" dirty="0">
                <a:solidFill>
                  <a:srgbClr val="000000"/>
                </a:solidFill>
                <a:uFill>
                  <a:solidFill>
                    <a:srgbClr val="FFFFFF"/>
                  </a:solidFill>
                </a:uFill>
                <a:latin typeface="Times New Roman"/>
              </a:rPr>
              <a:t>Мера вероятности</a:t>
            </a:r>
            <a:r>
              <a:rPr lang="ru-RU" sz="2000" strike="noStrike" spc="-1" dirty="0">
                <a:solidFill>
                  <a:srgbClr val="000000"/>
                </a:solidFill>
                <a:uFill>
                  <a:solidFill>
                    <a:srgbClr val="FFFFFF"/>
                  </a:solidFill>
                </a:uFill>
                <a:latin typeface="Times New Roman"/>
              </a:rPr>
              <a:t>– количественная формализованная оценка возможности случайного события.</a:t>
            </a:r>
            <a:endParaRPr sz="2000" dirty="0"/>
          </a:p>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a:rPr>
              <a:t>Случайное событие</a:t>
            </a:r>
            <a:r>
              <a:rPr lang="ru-RU" sz="2000" i="1" strike="noStrike" spc="-1" dirty="0">
                <a:solidFill>
                  <a:srgbClr val="000000"/>
                </a:solidFill>
                <a:uFill>
                  <a:solidFill>
                    <a:srgbClr val="FFFFFF"/>
                  </a:solidFill>
                </a:uFill>
                <a:latin typeface="Times New Roman"/>
              </a:rPr>
              <a:t> - </a:t>
            </a:r>
            <a:r>
              <a:rPr lang="ru-RU" sz="2000" strike="noStrike" spc="-1" dirty="0">
                <a:solidFill>
                  <a:srgbClr val="000000"/>
                </a:solidFill>
                <a:uFill>
                  <a:solidFill>
                    <a:srgbClr val="FFFFFF"/>
                  </a:solidFill>
                </a:uFill>
                <a:latin typeface="Times New Roman"/>
              </a:rPr>
              <a:t>событие, которое при определенном комплексе условий опыта в каждом конкретном испытании может происходить, а может и не происходить. Если </a:t>
            </a:r>
            <a:r>
              <a:rPr lang="ru-RU" sz="2000" b="1" strike="noStrike" spc="-1" dirty="0">
                <a:solidFill>
                  <a:srgbClr val="000000"/>
                </a:solidFill>
                <a:uFill>
                  <a:solidFill>
                    <a:srgbClr val="FFFFFF"/>
                  </a:solidFill>
                </a:uFill>
                <a:latin typeface="Times New Roman"/>
              </a:rPr>
              <a:t>некоторое событие в эксперименте происходит всегда, оно называется достоверным, а если всегда не происходит – невозможным. </a:t>
            </a:r>
            <a:r>
              <a:rPr lang="ru-RU" sz="2000" strike="noStrike" spc="-1" dirty="0">
                <a:solidFill>
                  <a:srgbClr val="000000"/>
                </a:solidFill>
                <a:uFill>
                  <a:solidFill>
                    <a:srgbClr val="FFFFFF"/>
                  </a:solidFill>
                </a:uFill>
                <a:latin typeface="Times New Roman"/>
              </a:rPr>
              <a:t> Поэтому частота достоверного события всегда равна единице. Наоборот, если событие невозможно, то оно ни при одном испытании не осуществится (m=0). Следовательно, частота невозможного события в любой серии испытаний равна нулю. Поэтому вероятность достоверного события равна единице, а вероятность невозможного события равна нулю.</a:t>
            </a:r>
            <a:endParaRPr sz="2000" dirty="0"/>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Если событие A не является ни достоверным, ни невозможным, то его частота m/n при большом числе испытаний будет мало отличаться от некоторого числа p (где 0 &lt; p &lt; 1 ) — вероятности события A.</a:t>
            </a:r>
            <a:endParaRPr sz="2000" dirty="0"/>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Совмещением (или произведением) двух событий A и В называется событие, состоящее в совместном наступлении как события A, так и события В. Это событие будем обозначать АВ или ВА.</a:t>
            </a:r>
            <a:endParaRPr sz="2000" dirty="0"/>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 </a:t>
            </a:r>
            <a:endParaRPr sz="2000" dirty="0"/>
          </a:p>
          <a:p>
            <a:pPr>
              <a:lnSpc>
                <a:spcPct val="100000"/>
              </a:lnSpc>
            </a:pPr>
            <a:endParaRPr sz="2000"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 name="TextShape 1"/>
          <p:cNvSpPr txBox="1"/>
          <p:nvPr/>
        </p:nvSpPr>
        <p:spPr>
          <a:xfrm>
            <a:off x="457200" y="274680"/>
            <a:ext cx="8229240" cy="1142640"/>
          </a:xfrm>
          <a:prstGeom prst="rect">
            <a:avLst/>
          </a:prstGeom>
          <a:noFill/>
          <a:ln>
            <a:noFill/>
          </a:ln>
        </p:spPr>
        <p:txBody>
          <a:bodyPr anchor="ctr"/>
          <a:lstStyle/>
          <a:p>
            <a:pPr algn="ctr">
              <a:lnSpc>
                <a:spcPct val="100000"/>
              </a:lnSpc>
            </a:pPr>
            <a:r>
              <a:rPr lang="ru-RU" sz="2000" b="1" strike="noStrike" spc="-1">
                <a:solidFill>
                  <a:srgbClr val="000000"/>
                </a:solidFill>
                <a:uFill>
                  <a:solidFill>
                    <a:srgbClr val="FFFFFF"/>
                  </a:solidFill>
                </a:uFill>
                <a:latin typeface="Times New Roman"/>
              </a:rPr>
              <a:t>Система случайных событий</a:t>
            </a:r>
            <a:r>
              <a:rPr lang="ru-RU" sz="2000" strike="noStrike" spc="-1">
                <a:solidFill>
                  <a:srgbClr val="000000"/>
                </a:solidFill>
                <a:uFill>
                  <a:solidFill>
                    <a:srgbClr val="FFFFFF"/>
                  </a:solidFill>
                </a:uFill>
                <a:latin typeface="Times New Roman"/>
              </a:rPr>
              <a:t>.</a:t>
            </a:r>
            <a:r>
              <a:rPr lang="ru-RU" sz="2000" b="1" strike="noStrike" spc="-1">
                <a:solidFill>
                  <a:srgbClr val="000000"/>
                </a:solidFill>
                <a:uFill>
                  <a:solidFill>
                    <a:srgbClr val="FFFFFF"/>
                  </a:solidFill>
                </a:uFill>
                <a:latin typeface="Times New Roman"/>
              </a:rPr>
              <a:t> Случайная величина</a:t>
            </a:r>
            <a:endParaRPr/>
          </a:p>
        </p:txBody>
      </p:sp>
      <p:sp>
        <p:nvSpPr>
          <p:cNvPr id="151" name="TextShape 2"/>
          <p:cNvSpPr txBox="1"/>
          <p:nvPr/>
        </p:nvSpPr>
        <p:spPr>
          <a:xfrm>
            <a:off x="179640" y="1196640"/>
            <a:ext cx="8640720" cy="4929120"/>
          </a:xfrm>
          <a:prstGeom prst="rect">
            <a:avLst/>
          </a:prstGeom>
          <a:noFill/>
          <a:ln>
            <a:noFill/>
          </a:ln>
        </p:spPr>
        <p:txBody>
          <a:bodyPr/>
          <a:lstStyle/>
          <a:p>
            <a:pPr marL="343080" indent="-342720" algn="just">
              <a:lnSpc>
                <a:spcPct val="100000"/>
              </a:lnSpc>
              <a:buFont typeface="Arial"/>
              <a:buChar char="•"/>
            </a:pPr>
            <a:r>
              <a:rPr lang="ru-RU" sz="2000" strike="noStrike" spc="-1">
                <a:solidFill>
                  <a:srgbClr val="000000"/>
                </a:solidFill>
                <a:uFill>
                  <a:solidFill>
                    <a:srgbClr val="FFFFFF"/>
                  </a:solidFill>
                </a:uFill>
                <a:latin typeface="Times New Roman"/>
              </a:rPr>
              <a:t>   </a:t>
            </a:r>
            <a:r>
              <a:rPr lang="ru-RU" sz="2000" b="1" strike="noStrike" spc="-1">
                <a:solidFill>
                  <a:srgbClr val="000000"/>
                </a:solidFill>
                <a:uFill>
                  <a:solidFill>
                    <a:srgbClr val="FFFFFF"/>
                  </a:solidFill>
                </a:uFill>
                <a:latin typeface="Times New Roman"/>
              </a:rPr>
              <a:t>Системой событий</a:t>
            </a:r>
            <a:r>
              <a:rPr lang="ru-RU" sz="2000" i="1" strike="noStrike" spc="-1">
                <a:solidFill>
                  <a:srgbClr val="000000"/>
                </a:solidFill>
                <a:uFill>
                  <a:solidFill>
                    <a:srgbClr val="FFFFFF"/>
                  </a:solidFill>
                </a:uFill>
                <a:latin typeface="Times New Roman"/>
              </a:rPr>
              <a:t> </a:t>
            </a:r>
            <a:r>
              <a:rPr lang="ru-RU" sz="2000" strike="noStrike" spc="-1">
                <a:solidFill>
                  <a:srgbClr val="000000"/>
                </a:solidFill>
                <a:uFill>
                  <a:solidFill>
                    <a:srgbClr val="FFFFFF"/>
                  </a:solidFill>
                </a:uFill>
                <a:latin typeface="Times New Roman"/>
              </a:rPr>
              <a:t> называют совокупность событий, рассматриваемых вместе. События в системе приобретают свойства, которых они, если их рассматривать по отдельности, не имеют. Так, </a:t>
            </a:r>
            <a:r>
              <a:rPr lang="ru-RU" sz="2000" b="1" strike="noStrike" spc="-1">
                <a:solidFill>
                  <a:srgbClr val="000000"/>
                </a:solidFill>
                <a:uFill>
                  <a:solidFill>
                    <a:srgbClr val="FFFFFF"/>
                  </a:solidFill>
                </a:uFill>
                <a:latin typeface="Times New Roman"/>
              </a:rPr>
              <a:t>события в системе могут происходить совместно или несовместно. Они могут зависеть друг от друга. События в системе могут быть по-разному упорядочены в некотором пространстве.</a:t>
            </a:r>
            <a:endParaRPr/>
          </a:p>
          <a:p>
            <a:pPr marL="343080" indent="-342720" algn="just">
              <a:lnSpc>
                <a:spcPct val="100000"/>
              </a:lnSpc>
              <a:buFont typeface="Arial"/>
              <a:buChar char="•"/>
            </a:pPr>
            <a:r>
              <a:rPr lang="ru-RU" sz="2000" strike="noStrike" spc="-1">
                <a:solidFill>
                  <a:srgbClr val="000000"/>
                </a:solidFill>
                <a:uFill>
                  <a:solidFill>
                    <a:srgbClr val="FFFFFF"/>
                  </a:solidFill>
                </a:uFill>
                <a:latin typeface="Times New Roman"/>
              </a:rPr>
              <a:t>Уровни количественного определения событий. Случайная величина и закон ее распределения. </a:t>
            </a:r>
            <a:r>
              <a:rPr lang="ru-RU" sz="2000" b="1" i="1" strike="noStrike" spc="-1">
                <a:solidFill>
                  <a:srgbClr val="000000"/>
                </a:solidFill>
                <a:uFill>
                  <a:solidFill>
                    <a:srgbClr val="FFFFFF"/>
                  </a:solidFill>
                </a:uFill>
                <a:latin typeface="Times New Roman"/>
              </a:rPr>
              <a:t>Под величиной  понимают какое-либо физическое или психическое явление, которое относительно совокупности существенных условий характеризуется совокупностью чисел</a:t>
            </a:r>
            <a:r>
              <a:rPr lang="ru-RU" sz="2000" strike="noStrike" spc="-1">
                <a:solidFill>
                  <a:srgbClr val="000000"/>
                </a:solidFill>
                <a:uFill>
                  <a:solidFill>
                    <a:srgbClr val="FFFFFF"/>
                  </a:solidFill>
                </a:uFill>
                <a:latin typeface="Times New Roman"/>
              </a:rPr>
              <a:t>. Если изменяющимся условиям соответствует совокупность одинаковых чисел, величину называют </a:t>
            </a:r>
            <a:r>
              <a:rPr lang="ru-RU" sz="2000" b="1" i="1" strike="noStrike" spc="-1">
                <a:solidFill>
                  <a:srgbClr val="000000"/>
                </a:solidFill>
                <a:uFill>
                  <a:solidFill>
                    <a:srgbClr val="FFFFFF"/>
                  </a:solidFill>
                </a:uFill>
                <a:latin typeface="Times New Roman"/>
              </a:rPr>
              <a:t>константой.</a:t>
            </a:r>
            <a:r>
              <a:rPr lang="ru-RU" sz="2000" b="1" strike="noStrike" spc="-1">
                <a:solidFill>
                  <a:srgbClr val="000000"/>
                </a:solidFill>
                <a:uFill>
                  <a:solidFill>
                    <a:srgbClr val="FFFFFF"/>
                  </a:solidFill>
                </a:uFill>
                <a:latin typeface="Times New Roman"/>
              </a:rPr>
              <a:t> </a:t>
            </a:r>
            <a:r>
              <a:rPr lang="ru-RU" sz="2000" strike="noStrike" spc="-1">
                <a:solidFill>
                  <a:srgbClr val="000000"/>
                </a:solidFill>
                <a:uFill>
                  <a:solidFill>
                    <a:srgbClr val="FFFFFF"/>
                  </a:solidFill>
                </a:uFill>
                <a:latin typeface="Times New Roman"/>
              </a:rPr>
              <a:t>Если изменяющимся условиям соответствует совокупность чисел, изменяющихся по некоторому правилу, то величину называют </a:t>
            </a:r>
            <a:r>
              <a:rPr lang="ru-RU" sz="2000" b="1" i="1" strike="noStrike" spc="-1">
                <a:solidFill>
                  <a:srgbClr val="000000"/>
                </a:solidFill>
                <a:uFill>
                  <a:solidFill>
                    <a:srgbClr val="FFFFFF"/>
                  </a:solidFill>
                </a:uFill>
                <a:latin typeface="Times New Roman"/>
              </a:rPr>
              <a:t>переменной</a:t>
            </a:r>
            <a:r>
              <a:rPr lang="ru-RU" sz="2000" i="1" strike="noStrike" spc="-1">
                <a:solidFill>
                  <a:srgbClr val="000000"/>
                </a:solidFill>
                <a:uFill>
                  <a:solidFill>
                    <a:srgbClr val="FFFFFF"/>
                  </a:solidFill>
                </a:uFill>
                <a:latin typeface="Times New Roman"/>
              </a:rPr>
              <a:t>.</a:t>
            </a:r>
            <a:r>
              <a:rPr lang="ru-RU" sz="2000" strike="noStrike" spc="-1">
                <a:solidFill>
                  <a:srgbClr val="000000"/>
                </a:solidFill>
                <a:uFill>
                  <a:solidFill>
                    <a:srgbClr val="FFFFFF"/>
                  </a:solidFill>
                </a:uFill>
                <a:latin typeface="Times New Roman"/>
              </a:rPr>
              <a:t> Если при одних и тех же (фиксированных) условиях величина (безразлично, константа или переменная) принимает одно и только одно числовое значение, называют ее </a:t>
            </a:r>
            <a:r>
              <a:rPr lang="ru-RU" sz="2000" b="1" i="1" strike="noStrike" spc="-1">
                <a:solidFill>
                  <a:srgbClr val="000000"/>
                </a:solidFill>
                <a:uFill>
                  <a:solidFill>
                    <a:srgbClr val="FFFFFF"/>
                  </a:solidFill>
                </a:uFill>
                <a:latin typeface="Times New Roman"/>
              </a:rPr>
              <a:t>неслучайной.</a:t>
            </a:r>
            <a:r>
              <a:rPr lang="ru-RU" sz="2000" strike="noStrike" spc="-1">
                <a:solidFill>
                  <a:srgbClr val="000000"/>
                </a:solidFill>
                <a:uFill>
                  <a:solidFill>
                    <a:srgbClr val="FFFFFF"/>
                  </a:solidFill>
                </a:uFill>
                <a:latin typeface="Times New Roman"/>
              </a:rPr>
              <a:t> Если при фиксированных условиях величина принимает различные числовые значения, заранее неизвестно какие, такая величина называется </a:t>
            </a:r>
            <a:r>
              <a:rPr lang="ru-RU" sz="2000" i="1" strike="noStrike" spc="-1">
                <a:solidFill>
                  <a:srgbClr val="000000"/>
                </a:solidFill>
                <a:uFill>
                  <a:solidFill>
                    <a:srgbClr val="FFFFFF"/>
                  </a:solidFill>
                </a:uFill>
                <a:latin typeface="Times New Roman"/>
              </a:rPr>
              <a:t>случайной. </a:t>
            </a:r>
            <a:r>
              <a:rPr lang="ru-RU" sz="2000" b="1" strike="noStrike" spc="-1">
                <a:solidFill>
                  <a:srgbClr val="000000"/>
                </a:solidFill>
                <a:uFill>
                  <a:solidFill>
                    <a:srgbClr val="FFFFFF"/>
                  </a:solidFill>
                </a:uFill>
                <a:latin typeface="Times New Roman"/>
              </a:rPr>
              <a:t>Случайная величина</a:t>
            </a:r>
            <a:r>
              <a:rPr lang="ru-RU" sz="2000" strike="noStrike" spc="-1">
                <a:solidFill>
                  <a:srgbClr val="000000"/>
                </a:solidFill>
                <a:uFill>
                  <a:solidFill>
                    <a:srgbClr val="FFFFFF"/>
                  </a:solidFill>
                </a:uFill>
                <a:latin typeface="Times New Roman"/>
              </a:rPr>
              <a:t> – это числовая функция на множестве элементарных событий, где каждому элементарному событию ставится в соответствие число.  </a:t>
            </a:r>
            <a:endParaRPr/>
          </a:p>
          <a:p>
            <a:pPr>
              <a:lnSpc>
                <a:spcPct val="100000"/>
              </a:lnSpc>
            </a:pPr>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2" name="TextShape 1"/>
          <p:cNvSpPr txBox="1"/>
          <p:nvPr/>
        </p:nvSpPr>
        <p:spPr>
          <a:xfrm>
            <a:off x="457200" y="274680"/>
            <a:ext cx="8229240" cy="417600"/>
          </a:xfrm>
          <a:prstGeom prst="rect">
            <a:avLst/>
          </a:prstGeom>
          <a:noFill/>
          <a:ln>
            <a:noFill/>
          </a:ln>
        </p:spPr>
        <p:txBody>
          <a:bodyPr anchor="ctr"/>
          <a:lstStyle/>
          <a:p>
            <a:pPr algn="ctr">
              <a:lnSpc>
                <a:spcPct val="100000"/>
              </a:lnSpc>
            </a:pPr>
            <a:r>
              <a:rPr lang="ru-RU" sz="1600" strike="noStrike" spc="-1">
                <a:solidFill>
                  <a:srgbClr val="000000"/>
                </a:solidFill>
                <a:uFill>
                  <a:solidFill>
                    <a:srgbClr val="FFFFFF"/>
                  </a:solidFill>
                </a:uFill>
                <a:latin typeface="Times New Roman"/>
              </a:rPr>
              <a:t>продолжение</a:t>
            </a:r>
            <a:endParaRPr/>
          </a:p>
        </p:txBody>
      </p:sp>
      <p:sp>
        <p:nvSpPr>
          <p:cNvPr id="153" name="TextShape 2"/>
          <p:cNvSpPr txBox="1"/>
          <p:nvPr/>
        </p:nvSpPr>
        <p:spPr>
          <a:xfrm>
            <a:off x="179640" y="764640"/>
            <a:ext cx="8964000" cy="5361120"/>
          </a:xfrm>
          <a:prstGeom prst="rect">
            <a:avLst/>
          </a:prstGeom>
          <a:noFill/>
          <a:ln>
            <a:noFill/>
          </a:ln>
        </p:spPr>
        <p:txBody>
          <a:bodyPr/>
          <a:lstStyle/>
          <a:p>
            <a:pPr marL="343080" indent="-342720" algn="just">
              <a:lnSpc>
                <a:spcPct val="100000"/>
              </a:lnSpc>
              <a:buFont typeface="Arial"/>
              <a:buChar char="•"/>
            </a:pPr>
            <a:r>
              <a:rPr lang="ru-RU" sz="1400" b="1" strike="noStrike" spc="-1">
                <a:solidFill>
                  <a:srgbClr val="000000"/>
                </a:solidFill>
                <a:uFill>
                  <a:solidFill>
                    <a:srgbClr val="FFFFFF"/>
                  </a:solidFill>
                </a:uFill>
                <a:latin typeface="Times New Roman"/>
              </a:rPr>
              <a:t>Закон распределения</a:t>
            </a:r>
            <a:r>
              <a:rPr lang="ru-RU" sz="1400" strike="noStrike" spc="-1">
                <a:solidFill>
                  <a:srgbClr val="000000"/>
                </a:solidFill>
                <a:uFill>
                  <a:solidFill>
                    <a:srgbClr val="FFFFFF"/>
                  </a:solidFill>
                </a:uFill>
                <a:latin typeface="Times New Roman"/>
              </a:rPr>
              <a:t> – математическое соотношение, устанавливающее связь между возможными значениями варианты и соответствующими им вероятностями. </a:t>
            </a:r>
            <a:r>
              <a:rPr lang="ru-RU" sz="1400" b="1" strike="noStrike" spc="-1">
                <a:solidFill>
                  <a:srgbClr val="000000"/>
                </a:solidFill>
                <a:uFill>
                  <a:solidFill>
                    <a:srgbClr val="FFFFFF"/>
                  </a:solidFill>
                </a:uFill>
                <a:latin typeface="Times New Roman"/>
              </a:rPr>
              <a:t>Кривая распределения –</a:t>
            </a:r>
            <a:r>
              <a:rPr lang="ru-RU" sz="1400" strike="noStrike" spc="-1">
                <a:solidFill>
                  <a:srgbClr val="000000"/>
                </a:solidFill>
                <a:uFill>
                  <a:solidFill>
                    <a:srgbClr val="FFFFFF"/>
                  </a:solidFill>
                </a:uFill>
                <a:latin typeface="Times New Roman"/>
              </a:rPr>
              <a:t>это предел, к которому стремится полигон частот при неограниченном увеличении объема статистической совокупности и уменьшении интервалов (увеличение точности измерения, переход от дискретной величины к непрерывной). Она дает характеристику некоторой генеральной совокупности, т.е. получаемые в эксперименте выборки лишь в той или иной степени приближаются к своему теоретическому пределу. Кривая распределения позволяет наглядно представить форму распределения, т.е. определенную закономерность специфической концентрации вариант в цельной статистической совокупности.</a:t>
            </a:r>
            <a:endParaRPr/>
          </a:p>
          <a:p>
            <a:pPr marL="343080" indent="-342720" algn="just">
              <a:lnSpc>
                <a:spcPct val="100000"/>
              </a:lnSpc>
              <a:buFont typeface="Arial"/>
              <a:buChar char="•"/>
            </a:pPr>
            <a:r>
              <a:rPr lang="ru-RU" sz="1400" b="1" strike="noStrike" spc="-1">
                <a:solidFill>
                  <a:srgbClr val="000000"/>
                </a:solidFill>
                <a:uFill>
                  <a:solidFill>
                    <a:srgbClr val="FFFFFF"/>
                  </a:solidFill>
                </a:uFill>
                <a:latin typeface="Times New Roman"/>
              </a:rPr>
              <a:t>Форма распределения является некоторой обобщенной характеристикой выборки</a:t>
            </a:r>
            <a:r>
              <a:rPr lang="ru-RU" sz="1400" strike="noStrike" spc="-1">
                <a:solidFill>
                  <a:srgbClr val="000000"/>
                </a:solidFill>
                <a:uFill>
                  <a:solidFill>
                    <a:srgbClr val="FFFFFF"/>
                  </a:solidFill>
                </a:uFill>
                <a:latin typeface="Times New Roman"/>
              </a:rPr>
              <a:t>:  </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Все бесконечное разнообразие эмпирических кривых распределения (вне связи с теоретико-вероятностными построениями) принято делить на две большие группы: </a:t>
            </a:r>
            <a:r>
              <a:rPr lang="ru-RU" sz="1400" b="1" strike="noStrike" spc="-1">
                <a:solidFill>
                  <a:srgbClr val="000000"/>
                </a:solidFill>
                <a:uFill>
                  <a:solidFill>
                    <a:srgbClr val="FFFFFF"/>
                  </a:solidFill>
                </a:uFill>
                <a:latin typeface="Times New Roman"/>
              </a:rPr>
              <a:t>одновершинные и многовершинные </a:t>
            </a:r>
            <a:r>
              <a:rPr lang="ru-RU" sz="1400" strike="noStrike" spc="-1">
                <a:solidFill>
                  <a:srgbClr val="000000"/>
                </a:solidFill>
                <a:uFill>
                  <a:solidFill>
                    <a:srgbClr val="FFFFFF"/>
                  </a:solidFill>
                </a:uFill>
                <a:latin typeface="Times New Roman"/>
              </a:rPr>
              <a:t>.</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Одновершинные распределения в свою очередь делятся на следующие группы:</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а</a:t>
            </a:r>
            <a:r>
              <a:rPr lang="ru-RU" sz="1400" b="1" strike="noStrike" spc="-1">
                <a:solidFill>
                  <a:srgbClr val="000000"/>
                </a:solidFill>
                <a:uFill>
                  <a:solidFill>
                    <a:srgbClr val="FFFFFF"/>
                  </a:solidFill>
                </a:uFill>
                <a:latin typeface="Times New Roman"/>
              </a:rPr>
              <a:t>) симметричные</a:t>
            </a:r>
            <a:r>
              <a:rPr lang="ru-RU" sz="1400" strike="noStrike" spc="-1">
                <a:solidFill>
                  <a:srgbClr val="000000"/>
                </a:solidFill>
                <a:uFill>
                  <a:solidFill>
                    <a:srgbClr val="FFFFFF"/>
                  </a:solidFill>
                </a:uFill>
                <a:latin typeface="Times New Roman"/>
              </a:rPr>
              <a:t>,  т.е. такие, в которых идет равновероятное уменьшение величины признака по обе стороны от некоторого и максимально частого значения. Примером таких сравнительно редко встречающихся в практике распределений является расположение людей по величине роста;</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б) </a:t>
            </a:r>
            <a:r>
              <a:rPr lang="ru-RU" sz="1400" b="1" strike="noStrike" spc="-1">
                <a:solidFill>
                  <a:srgbClr val="000000"/>
                </a:solidFill>
                <a:uFill>
                  <a:solidFill>
                    <a:srgbClr val="FFFFFF"/>
                  </a:solidFill>
                </a:uFill>
                <a:latin typeface="Times New Roman"/>
              </a:rPr>
              <a:t>умеренно асимметричные </a:t>
            </a:r>
            <a:r>
              <a:rPr lang="ru-RU" sz="1400" strike="noStrike" spc="-1">
                <a:solidFill>
                  <a:srgbClr val="000000"/>
                </a:solidFill>
                <a:uFill>
                  <a:solidFill>
                    <a:srgbClr val="FFFFFF"/>
                  </a:solidFill>
                </a:uFill>
                <a:latin typeface="Times New Roman"/>
              </a:rPr>
              <a:t>или скошенные,  в которых убывание числовых значений переменной в одну из сторон выражено заметно сильнее. Таковы, например, распределения подавляющего большинства измерений эффективности человеческой деятельности;</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в</a:t>
            </a:r>
            <a:r>
              <a:rPr lang="ru-RU" sz="1400" b="1" strike="noStrike" spc="-1">
                <a:solidFill>
                  <a:srgbClr val="000000"/>
                </a:solidFill>
                <a:uFill>
                  <a:solidFill>
                    <a:srgbClr val="FFFFFF"/>
                  </a:solidFill>
                </a:uFill>
                <a:latin typeface="Times New Roman"/>
              </a:rPr>
              <a:t>) распределения крайне асимметричные</a:t>
            </a:r>
            <a:r>
              <a:rPr lang="ru-RU" sz="1400" strike="noStrike" spc="-1">
                <a:solidFill>
                  <a:srgbClr val="000000"/>
                </a:solidFill>
                <a:uFill>
                  <a:solidFill>
                    <a:srgbClr val="FFFFFF"/>
                  </a:solidFill>
                </a:uFill>
                <a:latin typeface="Times New Roman"/>
              </a:rPr>
              <a:t>,  характерные, например, для распределения населения развитых стран по величине материальной обеспеченности;</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г) </a:t>
            </a:r>
            <a:r>
              <a:rPr lang="ru-RU" sz="1400" b="1" strike="noStrike" spc="-1">
                <a:solidFill>
                  <a:srgbClr val="000000"/>
                </a:solidFill>
                <a:uFill>
                  <a:solidFill>
                    <a:srgbClr val="FFFFFF"/>
                  </a:solidFill>
                </a:uFill>
                <a:latin typeface="Times New Roman"/>
              </a:rPr>
              <a:t>U-образные,</a:t>
            </a:r>
            <a:r>
              <a:rPr lang="ru-RU" sz="1400" strike="noStrike" spc="-1">
                <a:solidFill>
                  <a:srgbClr val="000000"/>
                </a:solidFill>
                <a:uFill>
                  <a:solidFill>
                    <a:srgbClr val="FFFFFF"/>
                  </a:solidFill>
                </a:uFill>
                <a:latin typeface="Times New Roman"/>
              </a:rPr>
              <a:t> в которых наибольшая частота свойственна обоим крайним значениям признака, например распределение облачности в районе Гринвичского меридиана.</a:t>
            </a:r>
            <a:endParaRPr/>
          </a:p>
          <a:p>
            <a:pPr marL="343080" indent="-342720" algn="just">
              <a:lnSpc>
                <a:spcPct val="100000"/>
              </a:lnSpc>
            </a:pPr>
            <a:endParaRPr/>
          </a:p>
          <a:p>
            <a:pPr marL="343080" indent="-342720" algn="just">
              <a:lnSpc>
                <a:spcPct val="100000"/>
              </a:lnSpc>
            </a:pPr>
            <a:r>
              <a:rPr lang="ru-RU" sz="1400" strike="noStrike" spc="-1">
                <a:solidFill>
                  <a:srgbClr val="000000"/>
                </a:solidFill>
                <a:uFill>
                  <a:solidFill>
                    <a:srgbClr val="FFFFFF"/>
                  </a:solidFill>
                </a:uFill>
                <a:latin typeface="Times New Roman"/>
              </a:rPr>
              <a:t> </a:t>
            </a:r>
            <a:endParaRPr/>
          </a:p>
          <a:p>
            <a:pPr marL="343080" indent="-342720" algn="just">
              <a:lnSpc>
                <a:spcPct val="100000"/>
              </a:lnSpc>
            </a:pPr>
            <a:r>
              <a:rPr lang="ru-RU" sz="1400" strike="noStrike" spc="-1">
                <a:solidFill>
                  <a:srgbClr val="000000"/>
                </a:solidFill>
                <a:uFill>
                  <a:solidFill>
                    <a:srgbClr val="FFFFFF"/>
                  </a:solidFill>
                </a:uFill>
                <a:latin typeface="Times New Roman"/>
              </a:rPr>
              <a:t> </a:t>
            </a:r>
            <a:endParaRPr/>
          </a:p>
          <a:p>
            <a:pPr>
              <a:lnSpc>
                <a:spcPct val="100000"/>
              </a:lnSpc>
            </a:pPr>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4" name="TextShape 1"/>
          <p:cNvSpPr txBox="1"/>
          <p:nvPr/>
        </p:nvSpPr>
        <p:spPr>
          <a:xfrm>
            <a:off x="457200" y="274680"/>
            <a:ext cx="8229240" cy="705600"/>
          </a:xfrm>
          <a:prstGeom prst="rect">
            <a:avLst/>
          </a:prstGeom>
          <a:noFill/>
          <a:ln>
            <a:noFill/>
          </a:ln>
        </p:spPr>
        <p:txBody>
          <a:bodyPr anchor="ctr"/>
          <a:lstStyle/>
          <a:p>
            <a:pPr algn="ctr">
              <a:lnSpc>
                <a:spcPct val="100000"/>
              </a:lnSpc>
            </a:pPr>
            <a:r>
              <a:rPr lang="ru-RU" sz="1800" b="1" strike="noStrike" spc="-1">
                <a:solidFill>
                  <a:srgbClr val="000000"/>
                </a:solidFill>
                <a:uFill>
                  <a:solidFill>
                    <a:srgbClr val="FFFFFF"/>
                  </a:solidFill>
                </a:uFill>
                <a:latin typeface="Times New Roman"/>
              </a:rPr>
              <a:t>Нормальное распределение (Лапласа-Гаусса)</a:t>
            </a:r>
            <a:endParaRPr/>
          </a:p>
        </p:txBody>
      </p:sp>
      <p:sp>
        <p:nvSpPr>
          <p:cNvPr id="155" name="TextShape 2"/>
          <p:cNvSpPr txBox="1"/>
          <p:nvPr/>
        </p:nvSpPr>
        <p:spPr>
          <a:xfrm>
            <a:off x="323640" y="1052640"/>
            <a:ext cx="8568720" cy="5256360"/>
          </a:xfrm>
          <a:prstGeom prst="rect">
            <a:avLst/>
          </a:prstGeom>
          <a:noFill/>
          <a:ln>
            <a:noFill/>
          </a:ln>
        </p:spPr>
        <p:txBody>
          <a:bodyPr/>
          <a:lstStyle/>
          <a:p>
            <a:pPr marL="343080" indent="-342720" algn="just">
              <a:lnSpc>
                <a:spcPct val="100000"/>
              </a:lnSpc>
              <a:buFont typeface="Arial"/>
              <a:buChar char="•"/>
            </a:pPr>
            <a:r>
              <a:rPr lang="ru-RU" sz="1600" b="1" strike="noStrike" spc="-1">
                <a:solidFill>
                  <a:srgbClr val="000000"/>
                </a:solidFill>
                <a:uFill>
                  <a:solidFill>
                    <a:srgbClr val="FFFFFF"/>
                  </a:solidFill>
                </a:uFill>
                <a:latin typeface="Calibri"/>
              </a:rPr>
              <a:t> </a:t>
            </a:r>
            <a:r>
              <a:rPr lang="ru-RU" sz="1800" strike="noStrike" spc="-1">
                <a:solidFill>
                  <a:srgbClr val="000000"/>
                </a:solidFill>
                <a:uFill>
                  <a:solidFill>
                    <a:srgbClr val="FFFFFF"/>
                  </a:solidFill>
                </a:uFill>
                <a:latin typeface="Times New Roman"/>
              </a:rPr>
              <a:t>– это распределение, при котором переменная величина изменяется непрерывно, причем крайние значения величины (наибольшие и наименьшие) появляются редко, но чем ближе значения признака к центру (к средней арифметической), тем оно чаще встречается.</a:t>
            </a:r>
            <a:endParaRPr/>
          </a:p>
          <a:p>
            <a:pPr marL="343080" indent="-342720" algn="just">
              <a:lnSpc>
                <a:spcPct val="100000"/>
              </a:lnSpc>
              <a:buFont typeface="Arial"/>
              <a:buChar char="•"/>
            </a:pPr>
            <a:r>
              <a:rPr lang="ru-RU" sz="1800" strike="noStrike" spc="-1">
                <a:solidFill>
                  <a:srgbClr val="000000"/>
                </a:solidFill>
                <a:uFill>
                  <a:solidFill>
                    <a:srgbClr val="FFFFFF"/>
                  </a:solidFill>
                </a:uFill>
                <a:latin typeface="Times New Roman"/>
              </a:rPr>
              <a:t>Нормальный закон распределения во всех естественных науках имеет фундаментальное значение. 3акон Лапласа-Гаусса (по имени ученых, независимо открывших и исследовавших его) из-за широкого распространения в природе первоначально принимался за норму распределения любой случайной величины, чем и обусловлено название “нормальный закон”. Нормальным распределением его называют вследствие широкой распространенности случайных величин с таким распределением вероятностей.</a:t>
            </a:r>
            <a:endParaRPr/>
          </a:p>
          <a:p>
            <a:pPr marL="343080" indent="-342720" algn="just">
              <a:lnSpc>
                <a:spcPct val="100000"/>
              </a:lnSpc>
              <a:buFont typeface="Arial"/>
              <a:buChar char="•"/>
            </a:pPr>
            <a:r>
              <a:rPr lang="ru-RU" sz="1800" strike="noStrike" spc="-1">
                <a:solidFill>
                  <a:srgbClr val="000000"/>
                </a:solidFill>
                <a:uFill>
                  <a:solidFill>
                    <a:srgbClr val="FFFFFF"/>
                  </a:solidFill>
                </a:uFill>
                <a:latin typeface="Times New Roman"/>
              </a:rPr>
              <a:t>В психологических дисциплинах его значение трудно переоценить. Достаточно сказать, что все психологические шкалы основываются на этом законе, поскольку ему следуют распределения большинства человеческих способностей и свойств.</a:t>
            </a:r>
            <a:endParaRPr/>
          </a:p>
          <a:p>
            <a:pPr algn="just">
              <a:lnSpc>
                <a:spcPct val="100000"/>
              </a:lnSpc>
            </a:pP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0" name="TextShape 1"/>
          <p:cNvSpPr txBox="1"/>
          <p:nvPr/>
        </p:nvSpPr>
        <p:spPr>
          <a:xfrm>
            <a:off x="457200" y="274680"/>
            <a:ext cx="8229240" cy="705600"/>
          </a:xfrm>
          <a:prstGeom prst="rect">
            <a:avLst/>
          </a:prstGeom>
          <a:noFill/>
          <a:ln>
            <a:noFill/>
          </a:ln>
        </p:spPr>
        <p:txBody>
          <a:bodyPr anchor="ctr"/>
          <a:lstStyle/>
          <a:p>
            <a:pPr algn="ctr">
              <a:lnSpc>
                <a:spcPct val="100000"/>
              </a:lnSpc>
            </a:pPr>
            <a:r>
              <a:rPr lang="ru-RU" sz="2400" b="1" strike="noStrike" spc="-1">
                <a:solidFill>
                  <a:srgbClr val="000000"/>
                </a:solidFill>
                <a:uFill>
                  <a:solidFill>
                    <a:srgbClr val="FFFFFF"/>
                  </a:solidFill>
                </a:uFill>
                <a:latin typeface="Times New Roman"/>
              </a:rPr>
              <a:t>Планируемые результаты обучения </a:t>
            </a:r>
            <a:endParaRPr/>
          </a:p>
        </p:txBody>
      </p:sp>
      <p:sp>
        <p:nvSpPr>
          <p:cNvPr id="121" name="TextShape 2"/>
          <p:cNvSpPr txBox="1"/>
          <p:nvPr/>
        </p:nvSpPr>
        <p:spPr>
          <a:xfrm>
            <a:off x="457200" y="908640"/>
            <a:ext cx="8229240" cy="5217120"/>
          </a:xfrm>
          <a:prstGeom prst="rect">
            <a:avLst/>
          </a:prstGeom>
          <a:noFill/>
          <a:ln>
            <a:noFill/>
          </a:ln>
        </p:spPr>
        <p:txBody>
          <a:bodyPr/>
          <a:lstStyle/>
          <a:p>
            <a:pPr marL="360">
              <a:lnSpc>
                <a:spcPct val="100000"/>
              </a:lnSpc>
            </a:pPr>
            <a:endParaRPr dirty="0"/>
          </a:p>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pitchFamily="18" charset="0"/>
                <a:cs typeface="Times New Roman" pitchFamily="18" charset="0"/>
              </a:rPr>
              <a:t>В результате изучения дисциплины при освоении компетенции студент должен:</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pitchFamily="18" charset="0"/>
                <a:cs typeface="Times New Roman" pitchFamily="18" charset="0"/>
              </a:rPr>
              <a:t>Знать:</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основные понятия математической статистики, смысл выдвигаемых статистических гипотез и процедур, направленных на их проверку;</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современные компьютерные и информационно - коммуникационные технологии и их применение для обработки психологических данных;</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pitchFamily="18" charset="0"/>
                <a:cs typeface="Times New Roman" pitchFamily="18" charset="0"/>
              </a:rPr>
              <a:t>Уметь:</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использовать математико-статистические методы для анализа данных эмпирических исследований,    </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использовать специальные компьютерные пакеты статистической обработки экспериментальных данных, анализировать статистические данные и переходить к их содержательному анализу;</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pitchFamily="18" charset="0"/>
                <a:cs typeface="Times New Roman" pitchFamily="18" charset="0"/>
              </a:rPr>
              <a:t>Владеть:</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применением в учебной и научно-исследовательской деятельности  методов компьютерной обработки эмпирических данных  </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технологиями  содержательного анализа и интерпретации статистических данных</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pitchFamily="18" charset="0"/>
                <a:cs typeface="Times New Roman" pitchFamily="18" charset="0"/>
              </a:rPr>
              <a:t> </a:t>
            </a:r>
            <a:endParaRPr sz="2000" dirty="0">
              <a:latin typeface="Times New Roman" pitchFamily="18" charset="0"/>
              <a:cs typeface="Times New Roman" pitchFamily="18" charset="0"/>
            </a:endParaRPr>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6" name="TextShape 1"/>
          <p:cNvSpPr txBox="1"/>
          <p:nvPr/>
        </p:nvSpPr>
        <p:spPr>
          <a:xfrm>
            <a:off x="457200" y="274680"/>
            <a:ext cx="8229240" cy="777600"/>
          </a:xfrm>
          <a:prstGeom prst="rect">
            <a:avLst/>
          </a:prstGeom>
          <a:noFill/>
          <a:ln>
            <a:noFill/>
          </a:ln>
        </p:spPr>
        <p:txBody>
          <a:bodyPr anchor="ctr"/>
          <a:lstStyle/>
          <a:p>
            <a:pPr algn="ctr">
              <a:lnSpc>
                <a:spcPct val="100000"/>
              </a:lnSpc>
            </a:pPr>
            <a:r>
              <a:rPr lang="ru-RU" sz="1800" b="1" strike="noStrike" spc="-1">
                <a:solidFill>
                  <a:srgbClr val="000000"/>
                </a:solidFill>
                <a:uFill>
                  <a:solidFill>
                    <a:srgbClr val="FFFFFF"/>
                  </a:solidFill>
                </a:uFill>
                <a:latin typeface="Times New Roman"/>
              </a:rPr>
              <a:t>Шкалы измерения</a:t>
            </a:r>
            <a:endParaRPr/>
          </a:p>
        </p:txBody>
      </p:sp>
      <p:sp>
        <p:nvSpPr>
          <p:cNvPr id="157" name="TextShape 2"/>
          <p:cNvSpPr txBox="1"/>
          <p:nvPr/>
        </p:nvSpPr>
        <p:spPr>
          <a:xfrm>
            <a:off x="179640" y="908640"/>
            <a:ext cx="8506800" cy="5217120"/>
          </a:xfrm>
          <a:prstGeom prst="rect">
            <a:avLst/>
          </a:prstGeom>
          <a:noFill/>
          <a:ln>
            <a:noFill/>
          </a:ln>
        </p:spPr>
        <p:txBody>
          <a:bodyPr/>
          <a:lstStyle/>
          <a:p>
            <a:pPr marL="343080" indent="-342720" algn="just">
              <a:lnSpc>
                <a:spcPct val="100000"/>
              </a:lnSpc>
            </a:pPr>
            <a:endParaRPr dirty="0"/>
          </a:p>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a:rPr>
              <a:t>Номинальная шкала</a:t>
            </a:r>
            <a:r>
              <a:rPr lang="ru-RU" sz="2000" strike="noStrike" spc="-1" dirty="0">
                <a:solidFill>
                  <a:srgbClr val="000000"/>
                </a:solidFill>
                <a:uFill>
                  <a:solidFill>
                    <a:srgbClr val="FFFFFF"/>
                  </a:solidFill>
                </a:uFill>
                <a:latin typeface="Times New Roman"/>
              </a:rPr>
              <a:t>, или </a:t>
            </a:r>
            <a:r>
              <a:rPr lang="ru-RU" sz="2000" b="1" strike="noStrike" spc="-1" dirty="0">
                <a:solidFill>
                  <a:srgbClr val="000000"/>
                </a:solidFill>
                <a:uFill>
                  <a:solidFill>
                    <a:srgbClr val="FFFFFF"/>
                  </a:solidFill>
                </a:uFill>
                <a:latin typeface="Times New Roman"/>
              </a:rPr>
              <a:t>шкала наименований</a:t>
            </a:r>
            <a:r>
              <a:rPr lang="ru-RU" sz="2000" strike="noStrike" spc="-1" dirty="0">
                <a:solidFill>
                  <a:srgbClr val="000000"/>
                </a:solidFill>
                <a:uFill>
                  <a:solidFill>
                    <a:srgbClr val="FFFFFF"/>
                  </a:solidFill>
                </a:uFill>
                <a:latin typeface="Times New Roman"/>
              </a:rPr>
              <a:t>,</a:t>
            </a:r>
            <a:r>
              <a:rPr lang="ru-RU" sz="2000" b="1" strike="noStrike" spc="-1" dirty="0">
                <a:solidFill>
                  <a:srgbClr val="000000"/>
                </a:solidFill>
                <a:uFill>
                  <a:solidFill>
                    <a:srgbClr val="FFFFFF"/>
                  </a:solidFill>
                </a:uFill>
                <a:latin typeface="Times New Roman"/>
              </a:rPr>
              <a:t>–</a:t>
            </a:r>
            <a:r>
              <a:rPr lang="ru-RU" sz="2000" strike="noStrike" spc="-1" dirty="0">
                <a:solidFill>
                  <a:srgbClr val="000000"/>
                </a:solidFill>
                <a:uFill>
                  <a:solidFill>
                    <a:srgbClr val="FFFFFF"/>
                  </a:solidFill>
                </a:uFill>
                <a:latin typeface="Times New Roman"/>
              </a:rPr>
              <a:t>это измерительная шкала, которая позволяет классифицировать измеряемые объекты по указанным свойствам. Такая шкала является простейшей. Шкала наименований (номинальная) предусматривает группировку предметов (или свойств) по классам на основании наличия у них общего признака. Классам дается наименование и присваивается численное значение. Например, мужчины – 1; женщины – 0. Позитивное отношение к своей группе – 1, позитивное отношение к чужой группе – 2, отрицательное отношение к своей группе – 3. В этой шкале используется лишь отличие чисел, но ничего не утверждается относительно того, больше или меньше у объекта </a:t>
            </a:r>
            <a:r>
              <a:rPr lang="ru-RU" sz="2000" i="1" strike="noStrike" spc="-1" dirty="0">
                <a:solidFill>
                  <a:srgbClr val="000000"/>
                </a:solidFill>
                <a:uFill>
                  <a:solidFill>
                    <a:srgbClr val="FFFFFF"/>
                  </a:solidFill>
                </a:uFill>
                <a:latin typeface="Times New Roman"/>
              </a:rPr>
              <a:t>А</a:t>
            </a:r>
            <a:r>
              <a:rPr lang="ru-RU" sz="2000" strike="noStrike" spc="-1" dirty="0">
                <a:solidFill>
                  <a:srgbClr val="000000"/>
                </a:solidFill>
                <a:uFill>
                  <a:solidFill>
                    <a:srgbClr val="FFFFFF"/>
                  </a:solidFill>
                </a:uFill>
                <a:latin typeface="Times New Roman"/>
              </a:rPr>
              <a:t> измеряемого свойства в сравнении с объектом </a:t>
            </a:r>
            <a:r>
              <a:rPr lang="ru-RU" sz="2000" i="1" strike="noStrike" spc="-1" dirty="0">
                <a:solidFill>
                  <a:srgbClr val="000000"/>
                </a:solidFill>
                <a:uFill>
                  <a:solidFill>
                    <a:srgbClr val="FFFFFF"/>
                  </a:solidFill>
                </a:uFill>
                <a:latin typeface="Times New Roman"/>
              </a:rPr>
              <a:t>В.</a:t>
            </a:r>
            <a:endParaRPr sz="2000" dirty="0"/>
          </a:p>
          <a:p>
            <a:pPr>
              <a:lnSpc>
                <a:spcPct val="100000"/>
              </a:lnSpc>
            </a:pPr>
            <a:endParaRPr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8" name="TextShape 1"/>
          <p:cNvSpPr txBox="1"/>
          <p:nvPr/>
        </p:nvSpPr>
        <p:spPr>
          <a:xfrm>
            <a:off x="457200" y="274680"/>
            <a:ext cx="8229240" cy="633600"/>
          </a:xfrm>
          <a:prstGeom prst="rect">
            <a:avLst/>
          </a:prstGeom>
          <a:noFill/>
          <a:ln>
            <a:noFill/>
          </a:ln>
        </p:spPr>
        <p:txBody>
          <a:bodyPr anchor="ctr"/>
          <a:lstStyle/>
          <a:p>
            <a:pPr algn="ctr">
              <a:lnSpc>
                <a:spcPct val="100000"/>
              </a:lnSpc>
            </a:pPr>
            <a:r>
              <a:rPr lang="ru-RU" sz="1800" strike="noStrike" spc="-1">
                <a:solidFill>
                  <a:srgbClr val="000000"/>
                </a:solidFill>
                <a:uFill>
                  <a:solidFill>
                    <a:srgbClr val="FFFFFF"/>
                  </a:solidFill>
                </a:uFill>
                <a:latin typeface="Times New Roman"/>
              </a:rPr>
              <a:t>продолжение</a:t>
            </a:r>
            <a:endParaRPr/>
          </a:p>
        </p:txBody>
      </p:sp>
      <p:sp>
        <p:nvSpPr>
          <p:cNvPr id="159" name="TextShape 2"/>
          <p:cNvSpPr txBox="1"/>
          <p:nvPr/>
        </p:nvSpPr>
        <p:spPr>
          <a:xfrm>
            <a:off x="251640" y="908640"/>
            <a:ext cx="8712720" cy="5217120"/>
          </a:xfrm>
          <a:prstGeom prst="rect">
            <a:avLst/>
          </a:prstGeom>
          <a:noFill/>
          <a:ln>
            <a:noFill/>
          </a:ln>
        </p:spPr>
        <p:txBody>
          <a:bodyPr/>
          <a:lstStyle/>
          <a:p>
            <a:pPr marL="343080" indent="-342720" algn="just">
              <a:lnSpc>
                <a:spcPct val="100000"/>
              </a:lnSpc>
              <a:buFont typeface="Arial"/>
              <a:buChar char="•"/>
            </a:pPr>
            <a:r>
              <a:rPr lang="ru-RU" sz="2400" b="1" strike="noStrike" spc="-1">
                <a:solidFill>
                  <a:srgbClr val="000000"/>
                </a:solidFill>
                <a:uFill>
                  <a:solidFill>
                    <a:srgbClr val="FFFFFF"/>
                  </a:solidFill>
                </a:uFill>
                <a:latin typeface="Times New Roman"/>
              </a:rPr>
              <a:t>Порядковая шкала</a:t>
            </a:r>
            <a:r>
              <a:rPr lang="ru-RU" sz="2400" strike="noStrike" spc="-1">
                <a:solidFill>
                  <a:srgbClr val="000000"/>
                </a:solidFill>
                <a:uFill>
                  <a:solidFill>
                    <a:srgbClr val="FFFFFF"/>
                  </a:solidFill>
                </a:uFill>
                <a:latin typeface="Times New Roman"/>
              </a:rPr>
              <a:t>, или </a:t>
            </a:r>
            <a:r>
              <a:rPr lang="ru-RU" sz="2400" b="1" strike="noStrike" spc="-1">
                <a:solidFill>
                  <a:srgbClr val="000000"/>
                </a:solidFill>
                <a:uFill>
                  <a:solidFill>
                    <a:srgbClr val="FFFFFF"/>
                  </a:solidFill>
                </a:uFill>
                <a:latin typeface="Times New Roman"/>
              </a:rPr>
              <a:t>шкала рангов</a:t>
            </a:r>
            <a:r>
              <a:rPr lang="ru-RU" sz="2400" strike="noStrike" spc="-1">
                <a:solidFill>
                  <a:srgbClr val="000000"/>
                </a:solidFill>
                <a:uFill>
                  <a:solidFill>
                    <a:srgbClr val="FFFFFF"/>
                  </a:solidFill>
                </a:uFill>
                <a:latin typeface="Times New Roman"/>
              </a:rPr>
              <a:t>, – это измерительная шкала, которая позволяет, дополнительно к классификации, ранжировать измеряемые объекты по степени выраженности свойств. Измерение в шкале порядка позволяет обнаружить различие в степени наличия признака или свойства. Шкала порядка в дополнение к свойствам шкалы наименований включает предположение о том, что числа, присваиваемые предметам, отражают количество свойства, принадлежащего предметам. Порядковое измерение также называют ранжированием, т.е. приписыванием рангов (или мест).</a:t>
            </a:r>
            <a:endParaRPr/>
          </a:p>
          <a:p>
            <a:pPr marL="343080" indent="-342720" algn="just">
              <a:lnSpc>
                <a:spcPct val="100000"/>
              </a:lnSpc>
              <a:buFont typeface="Arial"/>
              <a:buChar char="•"/>
            </a:pPr>
            <a:r>
              <a:rPr lang="ru-RU" sz="2400" strike="noStrike" spc="-1">
                <a:solidFill>
                  <a:srgbClr val="000000"/>
                </a:solidFill>
                <a:uFill>
                  <a:solidFill>
                    <a:srgbClr val="FFFFFF"/>
                  </a:solidFill>
                </a:uFill>
                <a:latin typeface="Times New Roman"/>
              </a:rPr>
              <a:t>Например, имеется 10 учебных групп. Измеряем уровень развития межличностных отношений в каждой из этих групп, и в зависимости от занятого места располагаем их в порядке от 1 до 10. Это одно качество, но разная степень его выраженности. Другим примером может служить распределение ценностей по местам в зависимости от значимости таких ценностей для испытуемого.</a:t>
            </a:r>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0" name="TextShape 1"/>
          <p:cNvSpPr txBox="1"/>
          <p:nvPr/>
        </p:nvSpPr>
        <p:spPr>
          <a:xfrm>
            <a:off x="457200" y="274680"/>
            <a:ext cx="8229240" cy="705600"/>
          </a:xfrm>
          <a:prstGeom prst="rect">
            <a:avLst/>
          </a:prstGeom>
          <a:noFill/>
          <a:ln>
            <a:noFill/>
          </a:ln>
        </p:spPr>
        <p:txBody>
          <a:bodyPr anchor="ctr"/>
          <a:lstStyle/>
          <a:p>
            <a:pPr algn="ctr">
              <a:lnSpc>
                <a:spcPct val="100000"/>
              </a:lnSpc>
            </a:pPr>
            <a:r>
              <a:rPr lang="ru-RU" sz="1800" strike="noStrike" spc="-1">
                <a:solidFill>
                  <a:srgbClr val="000000"/>
                </a:solidFill>
                <a:uFill>
                  <a:solidFill>
                    <a:srgbClr val="FFFFFF"/>
                  </a:solidFill>
                </a:uFill>
                <a:latin typeface="Calibri"/>
              </a:rPr>
              <a:t>продолжение</a:t>
            </a:r>
            <a:endParaRPr/>
          </a:p>
        </p:txBody>
      </p:sp>
      <p:sp>
        <p:nvSpPr>
          <p:cNvPr id="161" name="TextShape 2"/>
          <p:cNvSpPr txBox="1"/>
          <p:nvPr/>
        </p:nvSpPr>
        <p:spPr>
          <a:xfrm>
            <a:off x="457200" y="836640"/>
            <a:ext cx="8229240" cy="5289120"/>
          </a:xfrm>
          <a:prstGeom prst="rect">
            <a:avLst/>
          </a:prstGeom>
          <a:noFill/>
          <a:ln>
            <a:noFill/>
          </a:ln>
        </p:spPr>
        <p:txBody>
          <a:bodyPr/>
          <a:lstStyle/>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a:rPr>
              <a:t>Интервальная шкала</a:t>
            </a:r>
            <a:r>
              <a:rPr lang="ru-RU" sz="2000" strike="noStrike" spc="-1" dirty="0">
                <a:solidFill>
                  <a:srgbClr val="000000"/>
                </a:solidFill>
                <a:uFill>
                  <a:solidFill>
                    <a:srgbClr val="FFFFFF"/>
                  </a:solidFill>
                </a:uFill>
                <a:latin typeface="Times New Roman"/>
              </a:rPr>
              <a:t> – это измерительная шкала, которая позволяет, дополнительно к ранжированию, фиксировать </a:t>
            </a:r>
            <a:r>
              <a:rPr lang="ru-RU" sz="2000" b="1" strike="noStrike" spc="-1" dirty="0">
                <a:solidFill>
                  <a:srgbClr val="000000"/>
                </a:solidFill>
                <a:uFill>
                  <a:solidFill>
                    <a:srgbClr val="FFFFFF"/>
                  </a:solidFill>
                </a:uFill>
                <a:latin typeface="Times New Roman"/>
              </a:rPr>
              <a:t>меру различия в количестве признака или свойства в объекте. Интервальная шкала предполагает присвоение чисел объектам, при котором равные разности чисел соответствуют равным разностям значений измеряемого признака или свойства объекта</a:t>
            </a:r>
            <a:r>
              <a:rPr lang="ru-RU" sz="2000" strike="noStrike" spc="-1" dirty="0">
                <a:solidFill>
                  <a:srgbClr val="000000"/>
                </a:solidFill>
                <a:uFill>
                  <a:solidFill>
                    <a:srgbClr val="FFFFFF"/>
                  </a:solidFill>
                </a:uFill>
                <a:latin typeface="Times New Roman"/>
              </a:rPr>
              <a:t>. Основная особенность интервальных шкал – это произвольность выбора нулевой точки на шкале, которая вовсе не указывает на полное отсутствие измеряемого качества. Главная трудность при построении шкал интервалов в психологии заключается в обосновании равенства между пунктами шкалы. Примером такой шкалы в физике является температурная шкала Цельсия; в психологии – шкалы для измерения интеллекта.</a:t>
            </a:r>
            <a:endParaRPr sz="2000" dirty="0"/>
          </a:p>
          <a:p>
            <a:pPr>
              <a:lnSpc>
                <a:spcPct val="100000"/>
              </a:lnSpc>
            </a:pPr>
            <a:endParaRPr sz="20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2" name="TextShape 1"/>
          <p:cNvSpPr txBox="1"/>
          <p:nvPr/>
        </p:nvSpPr>
        <p:spPr>
          <a:xfrm>
            <a:off x="457200" y="274680"/>
            <a:ext cx="8229240" cy="777600"/>
          </a:xfrm>
          <a:prstGeom prst="rect">
            <a:avLst/>
          </a:prstGeom>
          <a:noFill/>
          <a:ln>
            <a:noFill/>
          </a:ln>
        </p:spPr>
        <p:txBody>
          <a:bodyPr anchor="ctr"/>
          <a:lstStyle/>
          <a:p>
            <a:pPr algn="ctr">
              <a:lnSpc>
                <a:spcPct val="100000"/>
              </a:lnSpc>
            </a:pPr>
            <a:r>
              <a:rPr lang="ru-RU" sz="1600" strike="noStrike" spc="-1">
                <a:solidFill>
                  <a:srgbClr val="000000"/>
                </a:solidFill>
                <a:uFill>
                  <a:solidFill>
                    <a:srgbClr val="FFFFFF"/>
                  </a:solidFill>
                </a:uFill>
                <a:latin typeface="Times New Roman"/>
              </a:rPr>
              <a:t>продолжение</a:t>
            </a:r>
            <a:endParaRPr/>
          </a:p>
        </p:txBody>
      </p:sp>
      <p:sp>
        <p:nvSpPr>
          <p:cNvPr id="163" name="TextShape 2"/>
          <p:cNvSpPr txBox="1"/>
          <p:nvPr/>
        </p:nvSpPr>
        <p:spPr>
          <a:xfrm>
            <a:off x="251640" y="1412640"/>
            <a:ext cx="8229240" cy="4525560"/>
          </a:xfrm>
          <a:prstGeom prst="rect">
            <a:avLst/>
          </a:prstGeom>
          <a:noFill/>
          <a:ln>
            <a:noFill/>
          </a:ln>
        </p:spPr>
        <p:txBody>
          <a:bodyPr/>
          <a:lstStyle/>
          <a:p>
            <a:pPr marL="343080" indent="-342720" algn="just">
              <a:lnSpc>
                <a:spcPct val="100000"/>
              </a:lnSpc>
              <a:buFont typeface="Arial"/>
              <a:buChar char="•"/>
            </a:pPr>
            <a:r>
              <a:rPr lang="ru-RU" sz="2000" b="1" strike="noStrike" spc="-1" dirty="0">
                <a:solidFill>
                  <a:srgbClr val="000000"/>
                </a:solidFill>
                <a:uFill>
                  <a:solidFill>
                    <a:srgbClr val="FFFFFF"/>
                  </a:solidFill>
                </a:uFill>
                <a:latin typeface="Times New Roman"/>
              </a:rPr>
              <a:t>Отношений шкала</a:t>
            </a:r>
            <a:r>
              <a:rPr lang="ru-RU" sz="2000" strike="noStrike" spc="-1" dirty="0">
                <a:solidFill>
                  <a:srgbClr val="000000"/>
                </a:solidFill>
                <a:uFill>
                  <a:solidFill>
                    <a:srgbClr val="FFFFFF"/>
                  </a:solidFill>
                </a:uFill>
                <a:latin typeface="Times New Roman"/>
              </a:rPr>
              <a:t> – это измерительная шкала, которая позволяет, дополнительно к интервальной, фиксировать полное отсутствие измеряемого свойства. В шкале отношений в дополнение к свойствам шкалы интервалов добавляется непроизвольность нуля. Нуль в такой шкале означает полное отсутствие измеряемого свойства. Исследователь в этом случае всегда может сказать, во сколько раз у испытуемого </a:t>
            </a:r>
            <a:r>
              <a:rPr lang="ru-RU" sz="2000" i="1" strike="noStrike" spc="-1" dirty="0">
                <a:solidFill>
                  <a:srgbClr val="000000"/>
                </a:solidFill>
                <a:uFill>
                  <a:solidFill>
                    <a:srgbClr val="FFFFFF"/>
                  </a:solidFill>
                </a:uFill>
                <a:latin typeface="Times New Roman"/>
              </a:rPr>
              <a:t>А</a:t>
            </a:r>
            <a:r>
              <a:rPr lang="ru-RU" sz="2000" strike="noStrike" spc="-1" dirty="0">
                <a:solidFill>
                  <a:srgbClr val="000000"/>
                </a:solidFill>
                <a:uFill>
                  <a:solidFill>
                    <a:srgbClr val="FFFFFF"/>
                  </a:solidFill>
                </a:uFill>
                <a:latin typeface="Times New Roman"/>
              </a:rPr>
              <a:t> измеряемое свойство больше, чем у испытуемого </a:t>
            </a:r>
            <a:r>
              <a:rPr lang="ru-RU" sz="2000" i="1" strike="noStrike" spc="-1" dirty="0">
                <a:solidFill>
                  <a:srgbClr val="000000"/>
                </a:solidFill>
                <a:uFill>
                  <a:solidFill>
                    <a:srgbClr val="FFFFFF"/>
                  </a:solidFill>
                </a:uFill>
                <a:latin typeface="Times New Roman"/>
              </a:rPr>
              <a:t>В</a:t>
            </a:r>
            <a:r>
              <a:rPr lang="ru-RU" sz="2000" strike="noStrike" spc="-1" dirty="0">
                <a:solidFill>
                  <a:srgbClr val="000000"/>
                </a:solidFill>
                <a:uFill>
                  <a:solidFill>
                    <a:srgbClr val="FFFFFF"/>
                  </a:solidFill>
                </a:uFill>
                <a:latin typeface="Times New Roman"/>
              </a:rPr>
              <a:t> и т.д. В психологии данная шкала применяется крайне редко, примером переменных, измеряемых в шкале указанного типа, могут являться: рост, вес, абсолютная температура (по Кельвину).</a:t>
            </a:r>
            <a:endParaRPr sz="2000" dirty="0"/>
          </a:p>
          <a:p>
            <a:pPr algn="just">
              <a:lnSpc>
                <a:spcPct val="100000"/>
              </a:lnSpc>
            </a:pPr>
            <a:endParaRPr sz="20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 name="TextShape 1"/>
          <p:cNvSpPr txBox="1"/>
          <p:nvPr/>
        </p:nvSpPr>
        <p:spPr>
          <a:xfrm>
            <a:off x="457200" y="274680"/>
            <a:ext cx="8229240" cy="705600"/>
          </a:xfrm>
          <a:prstGeom prst="rect">
            <a:avLst/>
          </a:prstGeom>
          <a:noFill/>
          <a:ln>
            <a:noFill/>
          </a:ln>
        </p:spPr>
        <p:txBody>
          <a:bodyPr anchor="ctr"/>
          <a:lstStyle/>
          <a:p>
            <a:pPr algn="ctr">
              <a:lnSpc>
                <a:spcPct val="100000"/>
              </a:lnSpc>
            </a:pPr>
            <a:r>
              <a:rPr lang="ru-RU" sz="2000" b="1" strike="noStrike" spc="-1">
                <a:solidFill>
                  <a:srgbClr val="000000"/>
                </a:solidFill>
                <a:uFill>
                  <a:solidFill>
                    <a:srgbClr val="FFFFFF"/>
                  </a:solidFill>
                </a:uFill>
                <a:latin typeface="Times New Roman"/>
              </a:rPr>
              <a:t>Учебно-методическое и информационное обеспечение дисциплины
а) основная литература , в т.ч. из ЭБС:</a:t>
            </a:r>
            <a:r>
              <a:rPr lang="ru-RU" sz="2000" b="1" i="1" strike="noStrike" spc="-1">
                <a:solidFill>
                  <a:srgbClr val="000000"/>
                </a:solidFill>
                <a:uFill>
                  <a:solidFill>
                    <a:srgbClr val="FFFFFF"/>
                  </a:solidFill>
                </a:uFill>
                <a:latin typeface="Times New Roman"/>
              </a:rPr>
              <a:t> </a:t>
            </a:r>
            <a:endParaRPr/>
          </a:p>
        </p:txBody>
      </p:sp>
      <p:sp>
        <p:nvSpPr>
          <p:cNvPr id="123" name="TextShape 2"/>
          <p:cNvSpPr txBox="1"/>
          <p:nvPr/>
        </p:nvSpPr>
        <p:spPr>
          <a:xfrm>
            <a:off x="107504" y="908640"/>
            <a:ext cx="8928856" cy="5217120"/>
          </a:xfrm>
          <a:prstGeom prst="rect">
            <a:avLst/>
          </a:prstGeom>
          <a:noFill/>
          <a:ln>
            <a:noFill/>
          </a:ln>
        </p:spPr>
        <p:txBody>
          <a:bodyPr/>
          <a:lstStyle/>
          <a:p>
            <a:pPr marL="360" algn="just">
              <a:lnSpc>
                <a:spcPct val="100000"/>
              </a:lnSpc>
            </a:pPr>
            <a:r>
              <a:rPr lang="ru-RU" strike="noStrike" spc="-1" dirty="0" smtClean="0">
                <a:solidFill>
                  <a:srgbClr val="000000"/>
                </a:solidFill>
                <a:uFill>
                  <a:solidFill>
                    <a:srgbClr val="FFFFFF"/>
                  </a:solidFill>
                </a:uFill>
                <a:latin typeface="Times New Roman" pitchFamily="18" charset="0"/>
                <a:cs typeface="Times New Roman" pitchFamily="18" charset="0"/>
              </a:rPr>
              <a:t>Гусев </a:t>
            </a:r>
            <a:r>
              <a:rPr lang="ru-RU" strike="noStrike" spc="-1" dirty="0">
                <a:solidFill>
                  <a:srgbClr val="000000"/>
                </a:solidFill>
                <a:uFill>
                  <a:solidFill>
                    <a:srgbClr val="FFFFFF"/>
                  </a:solidFill>
                </a:uFill>
                <a:latin typeface="Times New Roman" pitchFamily="18" charset="0"/>
                <a:cs typeface="Times New Roman" pitchFamily="18" charset="0"/>
              </a:rPr>
              <a:t>А.Н. Психологические измерения. Теория. Методы [Электронный ресурс]: учебное пособие/ Гусев А.Н., Уточкин И.С.— Электрон. текстовые данные.— М.: Аспект Пресс, 2011.— 319 c.— Режим доступа: http://www.iprbookshop.ru/8868.— ЭБС «</a:t>
            </a:r>
            <a:r>
              <a:rPr lang="ru-RU" strike="noStrike" spc="-1" dirty="0" err="1">
                <a:solidFill>
                  <a:srgbClr val="000000"/>
                </a:solidFill>
                <a:uFill>
                  <a:solidFill>
                    <a:srgbClr val="FFFFFF"/>
                  </a:solidFill>
                </a:uFill>
                <a:latin typeface="Times New Roman" pitchFamily="18" charset="0"/>
                <a:cs typeface="Times New Roman" pitchFamily="18" charset="0"/>
              </a:rPr>
              <a:t>IPRbooks</a:t>
            </a:r>
            <a:r>
              <a:rPr lang="ru-RU" strike="noStrike" spc="-1" dirty="0">
                <a:solidFill>
                  <a:srgbClr val="000000"/>
                </a:solidFill>
                <a:uFill>
                  <a:solidFill>
                    <a:srgbClr val="FFFFFF"/>
                  </a:solidFill>
                </a:uFill>
                <a:latin typeface="Times New Roman" pitchFamily="18" charset="0"/>
                <a:cs typeface="Times New Roman" pitchFamily="18" charset="0"/>
              </a:rPr>
              <a:t>», по паролю</a:t>
            </a:r>
            <a:endParaRPr dirty="0">
              <a:latin typeface="Times New Roman" pitchFamily="18" charset="0"/>
              <a:cs typeface="Times New Roman" pitchFamily="18" charset="0"/>
            </a:endParaRPr>
          </a:p>
          <a:p>
            <a:pPr marL="360" algn="just">
              <a:lnSpc>
                <a:spcPct val="100000"/>
              </a:lnSpc>
            </a:pPr>
            <a:r>
              <a:rPr lang="ru-RU" u="sng" strike="noStrike" spc="-1" dirty="0">
                <a:solidFill>
                  <a:srgbClr val="0000FF"/>
                </a:solidFill>
                <a:uFill>
                  <a:solidFill>
                    <a:srgbClr val="FFFFFF"/>
                  </a:solidFill>
                </a:uFill>
                <a:latin typeface="Times New Roman" pitchFamily="18" charset="0"/>
                <a:cs typeface="Times New Roman" pitchFamily="18" charset="0"/>
              </a:rPr>
              <a:t>Ермолаев-Томин, Олег Юрьевич</a:t>
            </a:r>
            <a:r>
              <a:rPr lang="ru-RU" strike="noStrike" spc="-1" dirty="0">
                <a:solidFill>
                  <a:srgbClr val="000000"/>
                </a:solidFill>
                <a:uFill>
                  <a:solidFill>
                    <a:srgbClr val="FFFFFF"/>
                  </a:solidFill>
                </a:uFill>
                <a:latin typeface="Times New Roman" pitchFamily="18" charset="0"/>
                <a:cs typeface="Times New Roman" pitchFamily="18" charset="0"/>
              </a:rPr>
              <a:t>. Математические методы в психологии : учебник для бакалавров / О. Ю. Ермолаев-Томин .— 5-е изд., </a:t>
            </a:r>
            <a:r>
              <a:rPr lang="ru-RU" strike="noStrike" spc="-1" dirty="0" err="1">
                <a:solidFill>
                  <a:srgbClr val="000000"/>
                </a:solidFill>
                <a:uFill>
                  <a:solidFill>
                    <a:srgbClr val="FFFFFF"/>
                  </a:solidFill>
                </a:uFill>
                <a:latin typeface="Times New Roman" pitchFamily="18" charset="0"/>
                <a:cs typeface="Times New Roman" pitchFamily="18" charset="0"/>
              </a:rPr>
              <a:t>испр</a:t>
            </a:r>
            <a:r>
              <a:rPr lang="ru-RU" strike="noStrike" spc="-1" dirty="0">
                <a:solidFill>
                  <a:srgbClr val="000000"/>
                </a:solidFill>
                <a:uFill>
                  <a:solidFill>
                    <a:srgbClr val="FFFFFF"/>
                  </a:solidFill>
                </a:uFill>
                <a:latin typeface="Times New Roman" pitchFamily="18" charset="0"/>
                <a:cs typeface="Times New Roman" pitchFamily="18" charset="0"/>
              </a:rPr>
              <a:t>. и доп. — Москва : </a:t>
            </a:r>
            <a:r>
              <a:rPr lang="ru-RU" strike="noStrike" spc="-1" dirty="0" err="1">
                <a:solidFill>
                  <a:srgbClr val="000000"/>
                </a:solidFill>
                <a:uFill>
                  <a:solidFill>
                    <a:srgbClr val="FFFFFF"/>
                  </a:solidFill>
                </a:uFill>
                <a:latin typeface="Times New Roman" pitchFamily="18" charset="0"/>
                <a:cs typeface="Times New Roman" pitchFamily="18" charset="0"/>
              </a:rPr>
              <a:t>Юрайт</a:t>
            </a:r>
            <a:r>
              <a:rPr lang="ru-RU" strike="noStrike" spc="-1" dirty="0">
                <a:solidFill>
                  <a:srgbClr val="000000"/>
                </a:solidFill>
                <a:uFill>
                  <a:solidFill>
                    <a:srgbClr val="FFFFFF"/>
                  </a:solidFill>
                </a:uFill>
                <a:latin typeface="Times New Roman" pitchFamily="18" charset="0"/>
                <a:cs typeface="Times New Roman" pitchFamily="18" charset="0"/>
              </a:rPr>
              <a:t>, 2014 .— 511 с. </a:t>
            </a:r>
            <a:endParaRPr dirty="0">
              <a:latin typeface="Times New Roman" pitchFamily="18" charset="0"/>
              <a:cs typeface="Times New Roman" pitchFamily="18" charset="0"/>
            </a:endParaRPr>
          </a:p>
          <a:p>
            <a:pPr marL="360" algn="just">
              <a:lnSpc>
                <a:spcPct val="100000"/>
              </a:lnSpc>
            </a:pPr>
            <a:r>
              <a:rPr lang="ru-RU" strike="noStrike" spc="-1" dirty="0">
                <a:solidFill>
                  <a:srgbClr val="000000"/>
                </a:solidFill>
                <a:uFill>
                  <a:solidFill>
                    <a:srgbClr val="FFFFFF"/>
                  </a:solidFill>
                </a:uFill>
                <a:latin typeface="Times New Roman" pitchFamily="18" charset="0"/>
                <a:cs typeface="Times New Roman" pitchFamily="18" charset="0"/>
              </a:rPr>
              <a:t>Ермолаев-Томин, О. Ю. Математические методы в психологии в 2 ч. Часть 2. [Электронный ресурс]:  учебник для академического </a:t>
            </a:r>
            <a:r>
              <a:rPr lang="ru-RU" strike="noStrike" spc="-1" dirty="0" err="1">
                <a:solidFill>
                  <a:srgbClr val="000000"/>
                </a:solidFill>
                <a:uFill>
                  <a:solidFill>
                    <a:srgbClr val="FFFFFF"/>
                  </a:solidFill>
                </a:uFill>
                <a:latin typeface="Times New Roman" pitchFamily="18" charset="0"/>
                <a:cs typeface="Times New Roman" pitchFamily="18" charset="0"/>
              </a:rPr>
              <a:t>бакалавриата</a:t>
            </a:r>
            <a:r>
              <a:rPr lang="ru-RU" strike="noStrike" spc="-1" dirty="0">
                <a:solidFill>
                  <a:srgbClr val="000000"/>
                </a:solidFill>
                <a:uFill>
                  <a:solidFill>
                    <a:srgbClr val="FFFFFF"/>
                  </a:solidFill>
                </a:uFill>
                <a:latin typeface="Times New Roman" pitchFamily="18" charset="0"/>
                <a:cs typeface="Times New Roman" pitchFamily="18" charset="0"/>
              </a:rPr>
              <a:t> / О. Ю. Ермолаев-Томин. — 5-е изд., </a:t>
            </a:r>
            <a:r>
              <a:rPr lang="ru-RU" strike="noStrike" spc="-1" dirty="0" err="1">
                <a:solidFill>
                  <a:srgbClr val="000000"/>
                </a:solidFill>
                <a:uFill>
                  <a:solidFill>
                    <a:srgbClr val="FFFFFF"/>
                  </a:solidFill>
                </a:uFill>
                <a:latin typeface="Times New Roman" pitchFamily="18" charset="0"/>
                <a:cs typeface="Times New Roman" pitchFamily="18" charset="0"/>
              </a:rPr>
              <a:t>испр</a:t>
            </a:r>
            <a:r>
              <a:rPr lang="ru-RU" strike="noStrike" spc="-1" dirty="0">
                <a:solidFill>
                  <a:srgbClr val="000000"/>
                </a:solidFill>
                <a:uFill>
                  <a:solidFill>
                    <a:srgbClr val="FFFFFF"/>
                  </a:solidFill>
                </a:uFill>
                <a:latin typeface="Times New Roman" pitchFamily="18" charset="0"/>
                <a:cs typeface="Times New Roman" pitchFamily="18" charset="0"/>
              </a:rPr>
              <a:t>. и доп. — Электрон. текстовые данные.—  М. : Издательство </a:t>
            </a:r>
            <a:r>
              <a:rPr lang="ru-RU" strike="noStrike" spc="-1" dirty="0" err="1">
                <a:solidFill>
                  <a:srgbClr val="000000"/>
                </a:solidFill>
                <a:uFill>
                  <a:solidFill>
                    <a:srgbClr val="FFFFFF"/>
                  </a:solidFill>
                </a:uFill>
                <a:latin typeface="Times New Roman" pitchFamily="18" charset="0"/>
                <a:cs typeface="Times New Roman" pitchFamily="18" charset="0"/>
              </a:rPr>
              <a:t>Юрайт</a:t>
            </a:r>
            <a:r>
              <a:rPr lang="ru-RU" strike="noStrike" spc="-1" dirty="0">
                <a:solidFill>
                  <a:srgbClr val="000000"/>
                </a:solidFill>
                <a:uFill>
                  <a:solidFill>
                    <a:srgbClr val="FFFFFF"/>
                  </a:solidFill>
                </a:uFill>
                <a:latin typeface="Times New Roman" pitchFamily="18" charset="0"/>
                <a:cs typeface="Times New Roman" pitchFamily="18" charset="0"/>
              </a:rPr>
              <a:t>, 2017. — 235 с. — (Серия : Бакалавр. Академический курс). —— Режим доступа:  https://www.biblio-online.ru/viewer/9190C4BE-DFF4-4544-BA76-B9FD386BA7CE</a:t>
            </a:r>
            <a:endParaRPr dirty="0">
              <a:latin typeface="Times New Roman" pitchFamily="18" charset="0"/>
              <a:cs typeface="Times New Roman" pitchFamily="18" charset="0"/>
            </a:endParaRPr>
          </a:p>
          <a:p>
            <a:pPr marL="360" algn="just">
              <a:lnSpc>
                <a:spcPct val="100000"/>
              </a:lnSpc>
            </a:pPr>
            <a:r>
              <a:rPr lang="ru-RU" strike="noStrike" spc="-1" dirty="0" err="1">
                <a:solidFill>
                  <a:srgbClr val="000000"/>
                </a:solidFill>
                <a:uFill>
                  <a:solidFill>
                    <a:srgbClr val="FFFFFF"/>
                  </a:solidFill>
                </a:uFill>
                <a:latin typeface="Times New Roman" pitchFamily="18" charset="0"/>
                <a:cs typeface="Times New Roman" pitchFamily="18" charset="0"/>
              </a:rPr>
              <a:t>Носс</a:t>
            </a:r>
            <a:r>
              <a:rPr lang="ru-RU" strike="noStrike" spc="-1" dirty="0">
                <a:solidFill>
                  <a:srgbClr val="000000"/>
                </a:solidFill>
                <a:uFill>
                  <a:solidFill>
                    <a:srgbClr val="FFFFFF"/>
                  </a:solidFill>
                </a:uFill>
                <a:latin typeface="Times New Roman" pitchFamily="18" charset="0"/>
                <a:cs typeface="Times New Roman" pitchFamily="18" charset="0"/>
              </a:rPr>
              <a:t>, И. Н. Качественные и количественные методы исследований в психологии [Электронный ресурс]: учебник для </a:t>
            </a:r>
            <a:r>
              <a:rPr lang="ru-RU" strike="noStrike" spc="-1" dirty="0" err="1">
                <a:solidFill>
                  <a:srgbClr val="000000"/>
                </a:solidFill>
                <a:uFill>
                  <a:solidFill>
                    <a:srgbClr val="FFFFFF"/>
                  </a:solidFill>
                </a:uFill>
                <a:latin typeface="Times New Roman" pitchFamily="18" charset="0"/>
                <a:cs typeface="Times New Roman" pitchFamily="18" charset="0"/>
              </a:rPr>
              <a:t>бакалавриата</a:t>
            </a:r>
            <a:r>
              <a:rPr lang="ru-RU" strike="noStrike" spc="-1" dirty="0">
                <a:solidFill>
                  <a:srgbClr val="000000"/>
                </a:solidFill>
                <a:uFill>
                  <a:solidFill>
                    <a:srgbClr val="FFFFFF"/>
                  </a:solidFill>
                </a:uFill>
                <a:latin typeface="Times New Roman" pitchFamily="18" charset="0"/>
                <a:cs typeface="Times New Roman" pitchFamily="18" charset="0"/>
              </a:rPr>
              <a:t> и магистратуры / И. Н. </a:t>
            </a:r>
            <a:r>
              <a:rPr lang="ru-RU" strike="noStrike" spc="-1" dirty="0" err="1">
                <a:solidFill>
                  <a:srgbClr val="000000"/>
                </a:solidFill>
                <a:uFill>
                  <a:solidFill>
                    <a:srgbClr val="FFFFFF"/>
                  </a:solidFill>
                </a:uFill>
                <a:latin typeface="Times New Roman" pitchFamily="18" charset="0"/>
                <a:cs typeface="Times New Roman" pitchFamily="18" charset="0"/>
              </a:rPr>
              <a:t>Носс</a:t>
            </a:r>
            <a:r>
              <a:rPr lang="ru-RU" strike="noStrike" spc="-1" dirty="0">
                <a:solidFill>
                  <a:srgbClr val="000000"/>
                </a:solidFill>
                <a:uFill>
                  <a:solidFill>
                    <a:srgbClr val="FFFFFF"/>
                  </a:solidFill>
                </a:uFill>
                <a:latin typeface="Times New Roman" pitchFamily="18" charset="0"/>
                <a:cs typeface="Times New Roman" pitchFamily="18" charset="0"/>
              </a:rPr>
              <a:t>. — Электрон. текстовые данные.—  М. : Издательство </a:t>
            </a:r>
            <a:r>
              <a:rPr lang="ru-RU" strike="noStrike" spc="-1" dirty="0" err="1">
                <a:solidFill>
                  <a:srgbClr val="000000"/>
                </a:solidFill>
                <a:uFill>
                  <a:solidFill>
                    <a:srgbClr val="FFFFFF"/>
                  </a:solidFill>
                </a:uFill>
                <a:latin typeface="Times New Roman" pitchFamily="18" charset="0"/>
                <a:cs typeface="Times New Roman" pitchFamily="18" charset="0"/>
              </a:rPr>
              <a:t>Юрайт</a:t>
            </a:r>
            <a:r>
              <a:rPr lang="ru-RU" strike="noStrike" spc="-1" dirty="0">
                <a:solidFill>
                  <a:srgbClr val="000000"/>
                </a:solidFill>
                <a:uFill>
                  <a:solidFill>
                    <a:srgbClr val="FFFFFF"/>
                  </a:solidFill>
                </a:uFill>
                <a:latin typeface="Times New Roman" pitchFamily="18" charset="0"/>
                <a:cs typeface="Times New Roman" pitchFamily="18" charset="0"/>
              </a:rPr>
              <a:t>, 2017. — 362 с. — (Серия : Бакалавр и магистр. Академический курс). —— Режим доступа: https://www.biblio-online.ru/viewer/74B9EE65-B5AE-4E3C-9E12-31AB90CA6162</a:t>
            </a:r>
            <a:endParaRPr dirty="0">
              <a:latin typeface="Times New Roman" pitchFamily="18" charset="0"/>
              <a:cs typeface="Times New Roman" pitchFamily="18" charset="0"/>
            </a:endParaRPr>
          </a:p>
          <a:p>
            <a:pPr marL="360" algn="just">
              <a:lnSpc>
                <a:spcPct val="100000"/>
              </a:lnSpc>
            </a:pPr>
            <a:r>
              <a:rPr lang="ru-RU" strike="noStrike" spc="-1" dirty="0" err="1">
                <a:solidFill>
                  <a:srgbClr val="000000"/>
                </a:solidFill>
                <a:uFill>
                  <a:solidFill>
                    <a:srgbClr val="FFFFFF"/>
                  </a:solidFill>
                </a:uFill>
                <a:latin typeface="Times New Roman" pitchFamily="18" charset="0"/>
                <a:cs typeface="Times New Roman" pitchFamily="18" charset="0"/>
              </a:rPr>
              <a:t>Стрюкова</a:t>
            </a:r>
            <a:r>
              <a:rPr lang="ru-RU" strike="noStrike" spc="-1" dirty="0">
                <a:solidFill>
                  <a:srgbClr val="000000"/>
                </a:solidFill>
                <a:uFill>
                  <a:solidFill>
                    <a:srgbClr val="FFFFFF"/>
                  </a:solidFill>
                </a:uFill>
                <a:latin typeface="Times New Roman" pitchFamily="18" charset="0"/>
                <a:cs typeface="Times New Roman" pitchFamily="18" charset="0"/>
              </a:rPr>
              <a:t> Г.А. Математические основы психологии [Электронный ресурс]: учебно-методическое пособие/ Г.А. </a:t>
            </a:r>
            <a:r>
              <a:rPr lang="ru-RU" strike="noStrike" spc="-1" dirty="0" err="1">
                <a:solidFill>
                  <a:srgbClr val="000000"/>
                </a:solidFill>
                <a:uFill>
                  <a:solidFill>
                    <a:srgbClr val="FFFFFF"/>
                  </a:solidFill>
                </a:uFill>
                <a:latin typeface="Times New Roman" pitchFamily="18" charset="0"/>
                <a:cs typeface="Times New Roman" pitchFamily="18" charset="0"/>
              </a:rPr>
              <a:t>Стрюкова</a:t>
            </a:r>
            <a:r>
              <a:rPr lang="ru-RU" strike="noStrike" spc="-1" dirty="0">
                <a:solidFill>
                  <a:srgbClr val="000000"/>
                </a:solidFill>
                <a:uFill>
                  <a:solidFill>
                    <a:srgbClr val="FFFFFF"/>
                  </a:solidFill>
                </a:uFill>
                <a:latin typeface="Times New Roman" pitchFamily="18" charset="0"/>
                <a:cs typeface="Times New Roman" pitchFamily="18" charset="0"/>
              </a:rPr>
              <a:t>— Электрон. текстовые данные.— Ульяновск: Ульяновский государственный педагогический университет имени И.Н. Ульянова, 2012.— 84 c.— Режим доступа: http://www.iprbookshop.ru/59165.html.— ЭБС «</a:t>
            </a:r>
            <a:r>
              <a:rPr lang="ru-RU" strike="noStrike" spc="-1" dirty="0" err="1">
                <a:solidFill>
                  <a:srgbClr val="000000"/>
                </a:solidFill>
                <a:uFill>
                  <a:solidFill>
                    <a:srgbClr val="FFFFFF"/>
                  </a:solidFill>
                </a:uFill>
                <a:latin typeface="Times New Roman" pitchFamily="18" charset="0"/>
                <a:cs typeface="Times New Roman" pitchFamily="18" charset="0"/>
              </a:rPr>
              <a:t>IPRbooks</a:t>
            </a:r>
            <a:r>
              <a:rPr lang="ru-RU" strike="noStrike" spc="-1" dirty="0">
                <a:solidFill>
                  <a:srgbClr val="000000"/>
                </a:solidFill>
                <a:uFill>
                  <a:solidFill>
                    <a:srgbClr val="FFFFFF"/>
                  </a:solidFill>
                </a:uFill>
                <a:latin typeface="Times New Roman" pitchFamily="18" charset="0"/>
                <a:cs typeface="Times New Roman" pitchFamily="18" charset="0"/>
              </a:rPr>
              <a:t>», по паролю.</a:t>
            </a:r>
            <a:endParaRPr dirty="0">
              <a:latin typeface="Times New Roman" pitchFamily="18" charset="0"/>
              <a:cs typeface="Times New Roman" pitchFamily="18" charset="0"/>
            </a:endParaRPr>
          </a:p>
          <a:p>
            <a:pPr marL="360" algn="just">
              <a:lnSpc>
                <a:spcPct val="100000"/>
              </a:lnSpc>
            </a:pPr>
            <a:r>
              <a:rPr lang="ru-RU" strike="noStrike" spc="-1" dirty="0">
                <a:solidFill>
                  <a:srgbClr val="000000"/>
                </a:solidFill>
                <a:uFill>
                  <a:solidFill>
                    <a:srgbClr val="FFFFFF"/>
                  </a:solidFill>
                </a:uFill>
                <a:latin typeface="Times New Roman" pitchFamily="18" charset="0"/>
                <a:cs typeface="Times New Roman" pitchFamily="18" charset="0"/>
              </a:rPr>
              <a:t> </a:t>
            </a:r>
            <a:r>
              <a:rPr lang="ru-RU" strike="noStrike" spc="-1" dirty="0" err="1">
                <a:solidFill>
                  <a:srgbClr val="000000"/>
                </a:solidFill>
                <a:uFill>
                  <a:solidFill>
                    <a:srgbClr val="FFFFFF"/>
                  </a:solidFill>
                </a:uFill>
                <a:latin typeface="Times New Roman" pitchFamily="18" charset="0"/>
                <a:cs typeface="Times New Roman" pitchFamily="18" charset="0"/>
              </a:rPr>
              <a:t>Стефанова</a:t>
            </a:r>
            <a:r>
              <a:rPr lang="ru-RU" strike="noStrike" spc="-1" dirty="0">
                <a:solidFill>
                  <a:srgbClr val="000000"/>
                </a:solidFill>
                <a:uFill>
                  <a:solidFill>
                    <a:srgbClr val="FFFFFF"/>
                  </a:solidFill>
                </a:uFill>
                <a:latin typeface="Times New Roman" pitchFamily="18" charset="0"/>
                <a:cs typeface="Times New Roman" pitchFamily="18" charset="0"/>
              </a:rPr>
              <a:t> Н.Л. Основы математической обработки информации [Электронный ресурс]: учебное пособие для организации самостоятельной деятельности студентов/ </a:t>
            </a:r>
            <a:r>
              <a:rPr lang="ru-RU" strike="noStrike" spc="-1" dirty="0" err="1">
                <a:solidFill>
                  <a:srgbClr val="000000"/>
                </a:solidFill>
                <a:uFill>
                  <a:solidFill>
                    <a:srgbClr val="FFFFFF"/>
                  </a:solidFill>
                </a:uFill>
                <a:latin typeface="Times New Roman" pitchFamily="18" charset="0"/>
                <a:cs typeface="Times New Roman" pitchFamily="18" charset="0"/>
              </a:rPr>
              <a:t>Стефанова</a:t>
            </a:r>
            <a:r>
              <a:rPr lang="ru-RU" strike="noStrike" spc="-1" dirty="0">
                <a:solidFill>
                  <a:srgbClr val="000000"/>
                </a:solidFill>
                <a:uFill>
                  <a:solidFill>
                    <a:srgbClr val="FFFFFF"/>
                  </a:solidFill>
                </a:uFill>
                <a:latin typeface="Times New Roman" pitchFamily="18" charset="0"/>
                <a:cs typeface="Times New Roman" pitchFamily="18" charset="0"/>
              </a:rPr>
              <a:t> Н.Л., </a:t>
            </a:r>
            <a:r>
              <a:rPr lang="ru-RU" strike="noStrike" spc="-1" dirty="0" err="1">
                <a:solidFill>
                  <a:srgbClr val="000000"/>
                </a:solidFill>
                <a:uFill>
                  <a:solidFill>
                    <a:srgbClr val="FFFFFF"/>
                  </a:solidFill>
                </a:uFill>
                <a:latin typeface="Times New Roman" pitchFamily="18" charset="0"/>
                <a:cs typeface="Times New Roman" pitchFamily="18" charset="0"/>
              </a:rPr>
              <a:t>Снегурова</a:t>
            </a:r>
            <a:r>
              <a:rPr lang="ru-RU" strike="noStrike" spc="-1" dirty="0">
                <a:solidFill>
                  <a:srgbClr val="000000"/>
                </a:solidFill>
                <a:uFill>
                  <a:solidFill>
                    <a:srgbClr val="FFFFFF"/>
                  </a:solidFill>
                </a:uFill>
                <a:latin typeface="Times New Roman" pitchFamily="18" charset="0"/>
                <a:cs typeface="Times New Roman" pitchFamily="18" charset="0"/>
              </a:rPr>
              <a:t> В.И., Харитонова О.В.— Электрон. текстовые данные.— СПб.: Российский государственный педагогический университет им. А.И. Герцена, 2011.— 133 c.— Режим доступа: http://www.iprbookshop.ru/20554.— ЭБС «</a:t>
            </a:r>
            <a:r>
              <a:rPr lang="ru-RU" strike="noStrike" spc="-1" dirty="0" err="1">
                <a:solidFill>
                  <a:srgbClr val="000000"/>
                </a:solidFill>
                <a:uFill>
                  <a:solidFill>
                    <a:srgbClr val="FFFFFF"/>
                  </a:solidFill>
                </a:uFill>
                <a:latin typeface="Times New Roman" pitchFamily="18" charset="0"/>
                <a:cs typeface="Times New Roman" pitchFamily="18" charset="0"/>
              </a:rPr>
              <a:t>IPRbooks</a:t>
            </a:r>
            <a:r>
              <a:rPr lang="ru-RU" strike="noStrike" spc="-1" dirty="0">
                <a:solidFill>
                  <a:srgbClr val="000000"/>
                </a:solidFill>
                <a:uFill>
                  <a:solidFill>
                    <a:srgbClr val="FFFFFF"/>
                  </a:solidFill>
                </a:uFill>
                <a:latin typeface="Times New Roman" pitchFamily="18" charset="0"/>
                <a:cs typeface="Times New Roman" pitchFamily="18" charset="0"/>
              </a:rPr>
              <a:t>», по паролю</a:t>
            </a:r>
            <a:endParaRPr dirty="0">
              <a:latin typeface="Times New Roman" pitchFamily="18" charset="0"/>
              <a:cs typeface="Times New Roman" pitchFamily="18" charset="0"/>
            </a:endParaRPr>
          </a:p>
          <a:p>
            <a:pPr algn="just">
              <a:lnSpc>
                <a:spcPct val="100000"/>
              </a:lnSpc>
            </a:pPr>
            <a:endParaRPr dirty="0">
              <a:latin typeface="Times New Roman" pitchFamily="18" charset="0"/>
              <a:cs typeface="Times New Roman" pitchFamily="18" charset="0"/>
            </a:endParaRPr>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 name="TextShape 1"/>
          <p:cNvSpPr txBox="1"/>
          <p:nvPr/>
        </p:nvSpPr>
        <p:spPr>
          <a:xfrm>
            <a:off x="457200" y="274680"/>
            <a:ext cx="8229240" cy="561600"/>
          </a:xfrm>
          <a:prstGeom prst="rect">
            <a:avLst/>
          </a:prstGeom>
          <a:noFill/>
          <a:ln>
            <a:noFill/>
          </a:ln>
        </p:spPr>
        <p:txBody>
          <a:bodyPr anchor="ctr"/>
          <a:lstStyle/>
          <a:p>
            <a:pPr algn="ctr">
              <a:lnSpc>
                <a:spcPct val="100000"/>
              </a:lnSpc>
            </a:pPr>
            <a:r>
              <a:rPr lang="ru-RU" sz="2000" b="1" strike="noStrike" spc="-1">
                <a:solidFill>
                  <a:srgbClr val="000000"/>
                </a:solidFill>
                <a:uFill>
                  <a:solidFill>
                    <a:srgbClr val="FFFFFF"/>
                  </a:solidFill>
                </a:uFill>
                <a:latin typeface="Times New Roman"/>
              </a:rPr>
              <a:t>б) дополнительная литература , в т.ч. из ЭБС:</a:t>
            </a:r>
            <a:r>
              <a:rPr lang="ru-RU" sz="4400" strike="noStrike" spc="-1">
                <a:solidFill>
                  <a:srgbClr val="000000"/>
                </a:solidFill>
                <a:uFill>
                  <a:solidFill>
                    <a:srgbClr val="FFFFFF"/>
                  </a:solidFill>
                </a:uFill>
                <a:latin typeface="Times New Roman"/>
              </a:rPr>
              <a:t>
</a:t>
            </a:r>
            <a:endParaRPr/>
          </a:p>
        </p:txBody>
      </p:sp>
      <p:sp>
        <p:nvSpPr>
          <p:cNvPr id="125" name="TextShape 2"/>
          <p:cNvSpPr txBox="1"/>
          <p:nvPr/>
        </p:nvSpPr>
        <p:spPr>
          <a:xfrm>
            <a:off x="251640" y="692640"/>
            <a:ext cx="8568720" cy="5433120"/>
          </a:xfrm>
          <a:prstGeom prst="rect">
            <a:avLst/>
          </a:prstGeom>
          <a:noFill/>
          <a:ln>
            <a:noFill/>
          </a:ln>
        </p:spPr>
        <p:txBody>
          <a:bodyPr/>
          <a:lstStyle/>
          <a:p>
            <a:pPr marL="343080" indent="-342720">
              <a:lnSpc>
                <a:spcPct val="100000"/>
              </a:lnSpc>
            </a:pPr>
            <a:r>
              <a:rPr lang="ru-RU" sz="3200" strike="noStrike" spc="-1" dirty="0">
                <a:solidFill>
                  <a:srgbClr val="000000"/>
                </a:solidFill>
                <a:uFill>
                  <a:solidFill>
                    <a:srgbClr val="FFFFFF"/>
                  </a:solidFill>
                </a:uFill>
                <a:latin typeface="Calibri"/>
              </a:rPr>
              <a:t> </a:t>
            </a:r>
            <a:r>
              <a:rPr lang="ru-RU" sz="2000" strike="noStrike" spc="-1" dirty="0" smtClean="0">
                <a:solidFill>
                  <a:srgbClr val="000000"/>
                </a:solidFill>
                <a:uFill>
                  <a:solidFill>
                    <a:srgbClr val="FFFFFF"/>
                  </a:solidFill>
                </a:uFill>
                <a:latin typeface="Times New Roman" pitchFamily="18" charset="0"/>
                <a:cs typeface="Times New Roman" pitchFamily="18" charset="0"/>
              </a:rPr>
              <a:t> </a:t>
            </a:r>
            <a:r>
              <a:rPr lang="ru-RU" sz="2000" b="1" u="sng" strike="noStrike" spc="-1" dirty="0">
                <a:solidFill>
                  <a:srgbClr val="0000FF"/>
                </a:solidFill>
                <a:uFill>
                  <a:solidFill>
                    <a:srgbClr val="FFFFFF"/>
                  </a:solidFill>
                </a:uFill>
                <a:latin typeface="Times New Roman" pitchFamily="18" charset="0"/>
                <a:cs typeface="Times New Roman" pitchFamily="18" charset="0"/>
              </a:rPr>
              <a:t>Гусев А. Н.</a:t>
            </a:r>
            <a:r>
              <a:rPr lang="ru-RU" sz="2000" strike="noStrike" spc="-1" dirty="0">
                <a:solidFill>
                  <a:srgbClr val="000000"/>
                </a:solidFill>
                <a:uFill>
                  <a:solidFill>
                    <a:srgbClr val="FFFFFF"/>
                  </a:solidFill>
                </a:uFill>
                <a:latin typeface="Times New Roman" pitchFamily="18" charset="0"/>
                <a:cs typeface="Times New Roman" pitchFamily="18" charset="0"/>
              </a:rPr>
              <a:t> Измерение в психологии : Общий психологический практикум : пособие для </a:t>
            </a:r>
            <a:r>
              <a:rPr lang="ru-RU" sz="2000" strike="noStrike" spc="-1" dirty="0" err="1">
                <a:solidFill>
                  <a:srgbClr val="000000"/>
                </a:solidFill>
                <a:uFill>
                  <a:solidFill>
                    <a:srgbClr val="FFFFFF"/>
                  </a:solidFill>
                </a:uFill>
                <a:latin typeface="Times New Roman" pitchFamily="18" charset="0"/>
                <a:cs typeface="Times New Roman" pitchFamily="18" charset="0"/>
              </a:rPr>
              <a:t>дополнит.образования</a:t>
            </a:r>
            <a:r>
              <a:rPr lang="ru-RU" sz="2000" strike="noStrike" spc="-1" dirty="0">
                <a:solidFill>
                  <a:srgbClr val="000000"/>
                </a:solidFill>
                <a:uFill>
                  <a:solidFill>
                    <a:srgbClr val="FFFFFF"/>
                  </a:solidFill>
                </a:uFill>
                <a:latin typeface="Times New Roman" pitchFamily="18" charset="0"/>
                <a:cs typeface="Times New Roman" pitchFamily="18" charset="0"/>
              </a:rPr>
              <a:t>  / А. Н. Гусев, Ч. А. Измайлов, М. Б. </a:t>
            </a:r>
            <a:r>
              <a:rPr lang="ru-RU" sz="2000" strike="noStrike" spc="-1" dirty="0" err="1">
                <a:solidFill>
                  <a:srgbClr val="000000"/>
                </a:solidFill>
                <a:uFill>
                  <a:solidFill>
                    <a:srgbClr val="FFFFFF"/>
                  </a:solidFill>
                </a:uFill>
                <a:latin typeface="Times New Roman" pitchFamily="18" charset="0"/>
                <a:cs typeface="Times New Roman" pitchFamily="18" charset="0"/>
              </a:rPr>
              <a:t>Михалевская</a:t>
            </a:r>
            <a:r>
              <a:rPr lang="ru-RU" sz="2000" strike="noStrike" spc="-1" dirty="0">
                <a:solidFill>
                  <a:srgbClr val="000000"/>
                </a:solidFill>
                <a:uFill>
                  <a:solidFill>
                    <a:srgbClr val="FFFFFF"/>
                  </a:solidFill>
                </a:uFill>
                <a:latin typeface="Times New Roman" pitchFamily="18" charset="0"/>
                <a:cs typeface="Times New Roman" pitchFamily="18" charset="0"/>
              </a:rPr>
              <a:t>. — Москва : Смысл, 1997. — 287с.</a:t>
            </a:r>
            <a:r>
              <a:rPr lang="ru-RU" sz="2000" b="1" strike="noStrike" spc="-1" dirty="0">
                <a:solidFill>
                  <a:srgbClr val="000000"/>
                </a:solidFill>
                <a:uFill>
                  <a:solidFill>
                    <a:srgbClr val="FFFFFF"/>
                  </a:solidFill>
                </a:uFill>
                <a:latin typeface="Times New Roman" pitchFamily="18" charset="0"/>
                <a:cs typeface="Times New Roman" pitchFamily="18" charset="0"/>
              </a:rPr>
              <a:t> </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b="1" u="sng" strike="noStrike" spc="-1" dirty="0">
                <a:solidFill>
                  <a:srgbClr val="0000FF"/>
                </a:solidFill>
                <a:uFill>
                  <a:solidFill>
                    <a:srgbClr val="FFFFFF"/>
                  </a:solidFill>
                </a:uFill>
                <a:latin typeface="Times New Roman" pitchFamily="18" charset="0"/>
                <a:cs typeface="Times New Roman" pitchFamily="18" charset="0"/>
              </a:rPr>
              <a:t>Гусев А. Н.</a:t>
            </a:r>
            <a:r>
              <a:rPr lang="ru-RU" sz="2000" strike="noStrike" spc="-1" dirty="0">
                <a:solidFill>
                  <a:srgbClr val="000000"/>
                </a:solidFill>
                <a:uFill>
                  <a:solidFill>
                    <a:srgbClr val="FFFFFF"/>
                  </a:solidFill>
                </a:uFill>
                <a:latin typeface="Times New Roman" pitchFamily="18" charset="0"/>
                <a:cs typeface="Times New Roman" pitchFamily="18" charset="0"/>
              </a:rPr>
              <a:t> Дисперсионный анализ в экспериментальной психологии : учебное пособие для студентов факультетов психологии вузов / А. Н. Гусев. — Москва : УМК "Психология", 2000. — 136 с.  </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b="1" u="sng" strike="noStrike" spc="-1" dirty="0">
                <a:solidFill>
                  <a:srgbClr val="0000FF"/>
                </a:solidFill>
                <a:uFill>
                  <a:solidFill>
                    <a:srgbClr val="FFFFFF"/>
                  </a:solidFill>
                </a:uFill>
                <a:latin typeface="Times New Roman" pitchFamily="18" charset="0"/>
                <a:cs typeface="Times New Roman" pitchFamily="18" charset="0"/>
              </a:rPr>
              <a:t>Ермолаев, Олег Юрьевич</a:t>
            </a:r>
            <a:r>
              <a:rPr lang="ru-RU" sz="2000" strike="noStrike" spc="-1" dirty="0">
                <a:solidFill>
                  <a:srgbClr val="000000"/>
                </a:solidFill>
                <a:uFill>
                  <a:solidFill>
                    <a:srgbClr val="FFFFFF"/>
                  </a:solidFill>
                </a:uFill>
                <a:latin typeface="Times New Roman" pitchFamily="18" charset="0"/>
                <a:cs typeface="Times New Roman" pitchFamily="18" charset="0"/>
              </a:rPr>
              <a:t>. Математическая статистика для психологов : учебник / О. Ю. Ермолаев ; РАО, </a:t>
            </a:r>
            <a:r>
              <a:rPr lang="ru-RU" sz="2000" strike="noStrike" spc="-1" dirty="0" err="1">
                <a:solidFill>
                  <a:srgbClr val="000000"/>
                </a:solidFill>
                <a:uFill>
                  <a:solidFill>
                    <a:srgbClr val="FFFFFF"/>
                  </a:solidFill>
                </a:uFill>
                <a:latin typeface="Times New Roman" pitchFamily="18" charset="0"/>
                <a:cs typeface="Times New Roman" pitchFamily="18" charset="0"/>
              </a:rPr>
              <a:t>Моск</a:t>
            </a:r>
            <a:r>
              <a:rPr lang="ru-RU" sz="2000" strike="noStrike" spc="-1" dirty="0">
                <a:solidFill>
                  <a:srgbClr val="000000"/>
                </a:solidFill>
                <a:uFill>
                  <a:solidFill>
                    <a:srgbClr val="FFFFFF"/>
                  </a:solidFill>
                </a:uFill>
                <a:latin typeface="Times New Roman" pitchFamily="18" charset="0"/>
                <a:cs typeface="Times New Roman" pitchFamily="18" charset="0"/>
              </a:rPr>
              <a:t>. психол.-социал. ин-т .— 3-е изд., </a:t>
            </a:r>
            <a:r>
              <a:rPr lang="ru-RU" sz="2000" strike="noStrike" spc="-1" dirty="0" err="1">
                <a:solidFill>
                  <a:srgbClr val="000000"/>
                </a:solidFill>
                <a:uFill>
                  <a:solidFill>
                    <a:srgbClr val="FFFFFF"/>
                  </a:solidFill>
                </a:uFill>
                <a:latin typeface="Times New Roman" pitchFamily="18" charset="0"/>
                <a:cs typeface="Times New Roman" pitchFamily="18" charset="0"/>
              </a:rPr>
              <a:t>испр</a:t>
            </a:r>
            <a:r>
              <a:rPr lang="ru-RU" sz="2000" strike="noStrike" spc="-1" dirty="0">
                <a:solidFill>
                  <a:srgbClr val="000000"/>
                </a:solidFill>
                <a:uFill>
                  <a:solidFill>
                    <a:srgbClr val="FFFFFF"/>
                  </a:solidFill>
                </a:uFill>
                <a:latin typeface="Times New Roman" pitchFamily="18" charset="0"/>
                <a:cs typeface="Times New Roman" pitchFamily="18" charset="0"/>
              </a:rPr>
              <a:t>. — Москва : МПСИ : Флинта, 2004 .— 336 с. </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 </a:t>
            </a:r>
            <a:r>
              <a:rPr lang="ru-RU" sz="2000" strike="noStrike" spc="-1" dirty="0" err="1">
                <a:solidFill>
                  <a:srgbClr val="000000"/>
                </a:solidFill>
                <a:uFill>
                  <a:solidFill>
                    <a:srgbClr val="FFFFFF"/>
                  </a:solidFill>
                </a:uFill>
                <a:latin typeface="Times New Roman" pitchFamily="18" charset="0"/>
                <a:cs typeface="Times New Roman" pitchFamily="18" charset="0"/>
              </a:rPr>
              <a:t>предыд</a:t>
            </a:r>
            <a:r>
              <a:rPr lang="ru-RU" sz="2000" strike="noStrike" spc="-1" dirty="0">
                <a:solidFill>
                  <a:srgbClr val="000000"/>
                </a:solidFill>
                <a:uFill>
                  <a:solidFill>
                    <a:srgbClr val="FFFFFF"/>
                  </a:solidFill>
                </a:uFill>
                <a:latin typeface="Times New Roman" pitchFamily="18" charset="0"/>
                <a:cs typeface="Times New Roman" pitchFamily="18" charset="0"/>
              </a:rPr>
              <a:t>. изд.: 2002. </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a:t>
            </a:r>
            <a:r>
              <a:rPr lang="ru-RU" sz="2000" b="1" u="sng" strike="noStrike" spc="-1" dirty="0">
                <a:solidFill>
                  <a:srgbClr val="0000FF"/>
                </a:solidFill>
                <a:uFill>
                  <a:solidFill>
                    <a:srgbClr val="FFFFFF"/>
                  </a:solidFill>
                </a:uFill>
                <a:latin typeface="Times New Roman" pitchFamily="18" charset="0"/>
                <a:cs typeface="Times New Roman" pitchFamily="18" charset="0"/>
              </a:rPr>
              <a:t>Митина О. В.</a:t>
            </a:r>
            <a:r>
              <a:rPr lang="ru-RU" sz="2000" strike="noStrike" spc="-1" dirty="0">
                <a:solidFill>
                  <a:srgbClr val="000000"/>
                </a:solidFill>
                <a:uFill>
                  <a:solidFill>
                    <a:srgbClr val="FFFFFF"/>
                  </a:solidFill>
                </a:uFill>
                <a:latin typeface="Times New Roman" pitchFamily="18" charset="0"/>
                <a:cs typeface="Times New Roman" pitchFamily="18" charset="0"/>
              </a:rPr>
              <a:t> Факторный анализ для психологов : учебное пособие / О. В. Митина. — Москва : УМК "Психология", 2001. — 169 с.</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b="1" u="sng" strike="noStrike" spc="-1" dirty="0" err="1">
                <a:solidFill>
                  <a:srgbClr val="0000FF"/>
                </a:solidFill>
                <a:uFill>
                  <a:solidFill>
                    <a:srgbClr val="FFFFFF"/>
                  </a:solidFill>
                </a:uFill>
                <a:latin typeface="Times New Roman" pitchFamily="18" charset="0"/>
                <a:cs typeface="Times New Roman" pitchFamily="18" charset="0"/>
              </a:rPr>
              <a:t>Наследов</a:t>
            </a:r>
            <a:r>
              <a:rPr lang="ru-RU" sz="2000" b="1" u="sng" strike="noStrike" spc="-1" dirty="0">
                <a:solidFill>
                  <a:srgbClr val="0000FF"/>
                </a:solidFill>
                <a:uFill>
                  <a:solidFill>
                    <a:srgbClr val="FFFFFF"/>
                  </a:solidFill>
                </a:uFill>
                <a:latin typeface="Times New Roman" pitchFamily="18" charset="0"/>
                <a:cs typeface="Times New Roman" pitchFamily="18" charset="0"/>
              </a:rPr>
              <a:t> А. Д.</a:t>
            </a:r>
            <a:r>
              <a:rPr lang="ru-RU" sz="2000" strike="noStrike" spc="-1" dirty="0">
                <a:solidFill>
                  <a:srgbClr val="000000"/>
                </a:solidFill>
                <a:uFill>
                  <a:solidFill>
                    <a:srgbClr val="FFFFFF"/>
                  </a:solidFill>
                </a:uFill>
                <a:latin typeface="Times New Roman" pitchFamily="18" charset="0"/>
                <a:cs typeface="Times New Roman" pitchFamily="18" charset="0"/>
              </a:rPr>
              <a:t> Математические методы психологического исследования. Анализ и интерпретация данных : учебное пособие / А. Д. </a:t>
            </a:r>
            <a:r>
              <a:rPr lang="ru-RU" sz="2000" strike="noStrike" spc="-1" dirty="0" err="1">
                <a:solidFill>
                  <a:srgbClr val="000000"/>
                </a:solidFill>
                <a:uFill>
                  <a:solidFill>
                    <a:srgbClr val="FFFFFF"/>
                  </a:solidFill>
                </a:uFill>
                <a:latin typeface="Times New Roman" pitchFamily="18" charset="0"/>
                <a:cs typeface="Times New Roman" pitchFamily="18" charset="0"/>
              </a:rPr>
              <a:t>Наследов</a:t>
            </a:r>
            <a:r>
              <a:rPr lang="ru-RU" sz="2000" strike="noStrike" spc="-1" dirty="0">
                <a:solidFill>
                  <a:srgbClr val="000000"/>
                </a:solidFill>
                <a:uFill>
                  <a:solidFill>
                    <a:srgbClr val="FFFFFF"/>
                  </a:solidFill>
                </a:uFill>
                <a:latin typeface="Times New Roman" pitchFamily="18" charset="0"/>
                <a:cs typeface="Times New Roman" pitchFamily="18" charset="0"/>
              </a:rPr>
              <a:t>. — Санкт-Петербург : Речь, 2004. — 392 с.</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a:t>
            </a:r>
            <a:r>
              <a:rPr lang="ru-RU" sz="2000" b="1" u="sng" strike="noStrike" spc="-1" dirty="0">
                <a:solidFill>
                  <a:srgbClr val="0000FF"/>
                </a:solidFill>
                <a:uFill>
                  <a:solidFill>
                    <a:srgbClr val="FFFFFF"/>
                  </a:solidFill>
                </a:uFill>
                <a:latin typeface="Times New Roman" pitchFamily="18" charset="0"/>
                <a:cs typeface="Times New Roman" pitchFamily="18" charset="0"/>
              </a:rPr>
              <a:t>Сидоренко Е. В.</a:t>
            </a:r>
            <a:r>
              <a:rPr lang="ru-RU" sz="2000" strike="noStrike" spc="-1" dirty="0">
                <a:solidFill>
                  <a:srgbClr val="000000"/>
                </a:solidFill>
                <a:uFill>
                  <a:solidFill>
                    <a:srgbClr val="FFFFFF"/>
                  </a:solidFill>
                </a:uFill>
                <a:latin typeface="Times New Roman" pitchFamily="18" charset="0"/>
                <a:cs typeface="Times New Roman" pitchFamily="18" charset="0"/>
              </a:rPr>
              <a:t> Методы математической обработки в психологии / Е. В. Сидоренко ; отв. ред. А. Б. Алексеев. — Санкт-Петербург : Речь, 2004. — 350 с.  + </a:t>
            </a:r>
            <a:r>
              <a:rPr lang="ru-RU" sz="2000" strike="noStrike" spc="-1" dirty="0" err="1">
                <a:solidFill>
                  <a:srgbClr val="000000"/>
                </a:solidFill>
                <a:uFill>
                  <a:solidFill>
                    <a:srgbClr val="FFFFFF"/>
                  </a:solidFill>
                </a:uFill>
                <a:latin typeface="Times New Roman" pitchFamily="18" charset="0"/>
                <a:cs typeface="Times New Roman" pitchFamily="18" charset="0"/>
              </a:rPr>
              <a:t>предыд</a:t>
            </a:r>
            <a:r>
              <a:rPr lang="ru-RU" sz="2000" strike="noStrike" spc="-1" dirty="0">
                <a:solidFill>
                  <a:srgbClr val="000000"/>
                </a:solidFill>
                <a:uFill>
                  <a:solidFill>
                    <a:srgbClr val="FFFFFF"/>
                  </a:solidFill>
                </a:uFill>
                <a:latin typeface="Times New Roman" pitchFamily="18" charset="0"/>
                <a:cs typeface="Times New Roman" pitchFamily="18" charset="0"/>
              </a:rPr>
              <a:t>. изд.: 2001</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Парфенова, Надежда Борисовна. Компьютерная обработка данных в </a:t>
            </a:r>
            <a:r>
              <a:rPr lang="ru-RU" sz="2000" strike="noStrike" spc="-1" dirty="0" err="1">
                <a:solidFill>
                  <a:srgbClr val="000000"/>
                </a:solidFill>
                <a:uFill>
                  <a:solidFill>
                    <a:srgbClr val="FFFFFF"/>
                  </a:solidFill>
                </a:uFill>
                <a:latin typeface="Times New Roman" pitchFamily="18" charset="0"/>
                <a:cs typeface="Times New Roman" pitchFamily="18" charset="0"/>
              </a:rPr>
              <a:t>психологии:Учебно-методическое</a:t>
            </a:r>
            <a:r>
              <a:rPr lang="ru-RU" sz="2000" strike="noStrike" spc="-1" dirty="0">
                <a:solidFill>
                  <a:srgbClr val="000000"/>
                </a:solidFill>
                <a:uFill>
                  <a:solidFill>
                    <a:srgbClr val="FFFFFF"/>
                  </a:solidFill>
                </a:uFill>
                <a:latin typeface="Times New Roman" pitchFamily="18" charset="0"/>
                <a:cs typeface="Times New Roman" pitchFamily="18" charset="0"/>
              </a:rPr>
              <a:t> пособие для студентов вузов / </a:t>
            </a:r>
            <a:r>
              <a:rPr lang="ru-RU" sz="2000" strike="noStrike" spc="-1" dirty="0" err="1">
                <a:solidFill>
                  <a:srgbClr val="000000"/>
                </a:solidFill>
                <a:uFill>
                  <a:solidFill>
                    <a:srgbClr val="FFFFFF"/>
                  </a:solidFill>
                </a:uFill>
                <a:latin typeface="Times New Roman" pitchFamily="18" charset="0"/>
                <a:cs typeface="Times New Roman" pitchFamily="18" charset="0"/>
              </a:rPr>
              <a:t>Минобраз.РФ,Псков.гос.пед.ин</a:t>
            </a:r>
            <a:r>
              <a:rPr lang="ru-RU" sz="2000" strike="noStrike" spc="-1" dirty="0">
                <a:solidFill>
                  <a:srgbClr val="000000"/>
                </a:solidFill>
                <a:uFill>
                  <a:solidFill>
                    <a:srgbClr val="FFFFFF"/>
                  </a:solidFill>
                </a:uFill>
                <a:latin typeface="Times New Roman" pitchFamily="18" charset="0"/>
                <a:cs typeface="Times New Roman" pitchFamily="18" charset="0"/>
              </a:rPr>
              <a:t>-т </a:t>
            </a:r>
            <a:r>
              <a:rPr lang="ru-RU" sz="2000" strike="noStrike" spc="-1" dirty="0" err="1">
                <a:solidFill>
                  <a:srgbClr val="000000"/>
                </a:solidFill>
                <a:uFill>
                  <a:solidFill>
                    <a:srgbClr val="FFFFFF"/>
                  </a:solidFill>
                </a:uFill>
                <a:latin typeface="Times New Roman" pitchFamily="18" charset="0"/>
                <a:cs typeface="Times New Roman" pitchFamily="18" charset="0"/>
              </a:rPr>
              <a:t>им.С.М.Кирова</a:t>
            </a:r>
            <a:r>
              <a:rPr lang="ru-RU" sz="2000" strike="noStrike" spc="-1" dirty="0">
                <a:solidFill>
                  <a:srgbClr val="000000"/>
                </a:solidFill>
                <a:uFill>
                  <a:solidFill>
                    <a:srgbClr val="FFFFFF"/>
                  </a:solidFill>
                </a:uFill>
                <a:latin typeface="Times New Roman" pitchFamily="18" charset="0"/>
                <a:cs typeface="Times New Roman" pitchFamily="18" charset="0"/>
              </a:rPr>
              <a:t> .— Псков : ПГПИ, 2002 .— 54с. — Библиогр.:с.50. — ISBN 5-87854-208-0.   </a:t>
            </a:r>
            <a:endParaRPr sz="2000" dirty="0">
              <a:latin typeface="Times New Roman" pitchFamily="18" charset="0"/>
              <a:cs typeface="Times New Roman" pitchFamily="18" charset="0"/>
            </a:endParaRPr>
          </a:p>
          <a:p>
            <a:pPr algn="just">
              <a:lnSpc>
                <a:spcPct val="100000"/>
              </a:lnSpc>
            </a:pPr>
            <a:endParaRPr sz="2000" dirty="0">
              <a:latin typeface="Times New Roman" pitchFamily="18" charset="0"/>
              <a:cs typeface="Times New Roman" pitchFamily="18" charset="0"/>
            </a:endParaRPr>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 name="TextShape 1"/>
          <p:cNvSpPr txBox="1"/>
          <p:nvPr/>
        </p:nvSpPr>
        <p:spPr>
          <a:xfrm>
            <a:off x="457200" y="274680"/>
            <a:ext cx="8229240" cy="489600"/>
          </a:xfrm>
          <a:prstGeom prst="rect">
            <a:avLst/>
          </a:prstGeom>
          <a:noFill/>
          <a:ln>
            <a:noFill/>
          </a:ln>
        </p:spPr>
        <p:txBody>
          <a:bodyPr anchor="ctr"/>
          <a:lstStyle/>
          <a:p>
            <a:pPr algn="ctr">
              <a:lnSpc>
                <a:spcPct val="100000"/>
              </a:lnSpc>
            </a:pPr>
            <a:r>
              <a:rPr lang="ru-RU" sz="1800" b="1" strike="noStrike" spc="-1">
                <a:solidFill>
                  <a:srgbClr val="000000"/>
                </a:solidFill>
                <a:uFill>
                  <a:solidFill>
                    <a:srgbClr val="FFFFFF"/>
                  </a:solidFill>
                </a:uFill>
                <a:latin typeface="Times New Roman"/>
              </a:rPr>
              <a:t>Текущий контроль качества усвоения знаний</a:t>
            </a:r>
            <a:r>
              <a:rPr lang="ru-RU" sz="4400" strike="noStrike" spc="-1">
                <a:solidFill>
                  <a:srgbClr val="000000"/>
                </a:solidFill>
                <a:uFill>
                  <a:solidFill>
                    <a:srgbClr val="FFFFFF"/>
                  </a:solidFill>
                </a:uFill>
                <a:latin typeface="Calibri"/>
              </a:rPr>
              <a:t>
</a:t>
            </a:r>
            <a:endParaRPr/>
          </a:p>
        </p:txBody>
      </p:sp>
      <p:sp>
        <p:nvSpPr>
          <p:cNvPr id="127" name="TextShape 2"/>
          <p:cNvSpPr txBox="1"/>
          <p:nvPr/>
        </p:nvSpPr>
        <p:spPr>
          <a:xfrm>
            <a:off x="0" y="692640"/>
            <a:ext cx="8820000" cy="5433120"/>
          </a:xfrm>
          <a:prstGeom prst="rect">
            <a:avLst/>
          </a:prstGeom>
          <a:noFill/>
          <a:ln>
            <a:noFill/>
          </a:ln>
        </p:spPr>
        <p:txBody>
          <a:bodyPr/>
          <a:lstStyle/>
          <a:p>
            <a:pPr marL="343080" indent="-342720" algn="just">
              <a:lnSpc>
                <a:spcPct val="100000"/>
              </a:lnSpc>
            </a:pPr>
            <a:r>
              <a:rPr lang="ru-RU" sz="1600" b="1" strike="noStrike" spc="-1">
                <a:solidFill>
                  <a:srgbClr val="000000"/>
                </a:solidFill>
                <a:uFill>
                  <a:solidFill>
                    <a:srgbClr val="FFFFFF"/>
                  </a:solidFill>
                </a:uFill>
                <a:latin typeface="Calibri"/>
              </a:rPr>
              <a:t> </a:t>
            </a:r>
            <a:r>
              <a:rPr lang="ru-RU" sz="1600" strike="noStrike" spc="-1">
                <a:solidFill>
                  <a:srgbClr val="000000"/>
                </a:solidFill>
                <a:uFill>
                  <a:solidFill>
                    <a:srgbClr val="FFFFFF"/>
                  </a:solidFill>
                </a:uFill>
                <a:latin typeface="Times New Roman"/>
              </a:rPr>
              <a:t>Контрольные работы</a:t>
            </a:r>
            <a:endParaRPr/>
          </a:p>
          <a:p>
            <a:pPr marL="343080" indent="-342720" algn="just">
              <a:lnSpc>
                <a:spcPct val="100000"/>
              </a:lnSpc>
              <a:buFont typeface="Arial"/>
              <a:buChar char="•"/>
            </a:pPr>
            <a:r>
              <a:rPr lang="ru-RU" sz="1600" b="1" strike="noStrike" spc="-1">
                <a:solidFill>
                  <a:srgbClr val="000000"/>
                </a:solidFill>
                <a:uFill>
                  <a:solidFill>
                    <a:srgbClr val="FFFFFF"/>
                  </a:solidFill>
                </a:uFill>
                <a:latin typeface="Times New Roman"/>
              </a:rPr>
              <a:t>Контрольная работа 1.</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Случайные и неслучайные явления.</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Система случайных событий.</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Уровни количественного определения событий.</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Количественная характеристика случайной величины.</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Признаки и переменные.</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Шкалы измерения.</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Распределение признака, параметры распределения.</a:t>
            </a:r>
            <a:endParaRPr/>
          </a:p>
          <a:p>
            <a:pPr marL="343080" indent="-342720" algn="just">
              <a:lnSpc>
                <a:spcPct val="100000"/>
              </a:lnSpc>
              <a:buFont typeface="Arial"/>
              <a:buChar char="•"/>
            </a:pPr>
            <a:r>
              <a:rPr lang="ru-RU" sz="1600" b="1" strike="noStrike" spc="-1">
                <a:solidFill>
                  <a:srgbClr val="000000"/>
                </a:solidFill>
                <a:uFill>
                  <a:solidFill>
                    <a:srgbClr val="FFFFFF"/>
                  </a:solidFill>
                </a:uFill>
                <a:latin typeface="Times New Roman"/>
              </a:rPr>
              <a:t>Контрольная работа 2.</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Меры центральной тенденции.</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Нормальное распределение и его параметры.</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Статистические гипотезы.</a:t>
            </a:r>
            <a:endParaRPr/>
          </a:p>
          <a:p>
            <a:pPr marL="343080" indent="-342720" algn="just">
              <a:lnSpc>
                <a:spcPct val="100000"/>
              </a:lnSpc>
              <a:buFont typeface="Arial"/>
              <a:buChar char="•"/>
            </a:pPr>
            <a:r>
              <a:rPr lang="ru-RU" sz="1400" strike="noStrike" spc="-1">
                <a:solidFill>
                  <a:srgbClr val="000000"/>
                </a:solidFill>
                <a:uFill>
                  <a:solidFill>
                    <a:srgbClr val="FFFFFF"/>
                  </a:solidFill>
                </a:uFill>
                <a:latin typeface="Times New Roman"/>
              </a:rPr>
              <a:t>Параметрические и непараметрические критерии.</a:t>
            </a:r>
            <a:endParaRPr/>
          </a:p>
          <a:p>
            <a:pPr marL="343080" indent="-342720" algn="just">
              <a:lnSpc>
                <a:spcPct val="100000"/>
              </a:lnSpc>
              <a:buFont typeface="Arial"/>
              <a:buChar char="•"/>
            </a:pPr>
            <a:r>
              <a:rPr lang="ru-RU" sz="1600" b="1" strike="noStrike" spc="-1">
                <a:solidFill>
                  <a:srgbClr val="000000"/>
                </a:solidFill>
                <a:uFill>
                  <a:solidFill>
                    <a:srgbClr val="FFFFFF"/>
                  </a:solidFill>
                </a:uFill>
                <a:latin typeface="Times New Roman"/>
              </a:rPr>
              <a:t>Контрольная работа 3.</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1. Определить, имеются ли различия в уровне исследуемого признака между двумя группами испытуемых.</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2.	Определить, имеется ли взаимосвязь между переменными.</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3.	Произвести группировку испытуемых.</a:t>
            </a:r>
            <a:endParaRPr/>
          </a:p>
          <a:p>
            <a:pPr marL="343080" indent="-342720" algn="just">
              <a:lnSpc>
                <a:spcPct val="100000"/>
              </a:lnSpc>
              <a:buFont typeface="Arial"/>
              <a:buChar char="•"/>
            </a:pPr>
            <a:r>
              <a:rPr lang="ru-RU" sz="1600" b="1" strike="noStrike" spc="-1">
                <a:solidFill>
                  <a:srgbClr val="000000"/>
                </a:solidFill>
                <a:uFill>
                  <a:solidFill>
                    <a:srgbClr val="FFFFFF"/>
                  </a:solidFill>
                </a:uFill>
                <a:latin typeface="Times New Roman"/>
              </a:rPr>
              <a:t>Контрольная работа 4.</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1.	Провести компьютерный анализ данных (описательная статистика).</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2.	Сравнить характеристики переменной, измеренной в двух группах.</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Выяснить взаимосвязь между количественно измеренными признаками.</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Провести многомерный анализ данных на компьютере (ФА,КА).</a:t>
            </a:r>
            <a:endParaRPr/>
          </a:p>
          <a:p>
            <a:pPr marL="343080" indent="-342720" algn="just">
              <a:lnSpc>
                <a:spcPct val="100000"/>
              </a:lnSpc>
              <a:buFont typeface="Arial"/>
              <a:buChar char="•"/>
            </a:pPr>
            <a:r>
              <a:rPr lang="ru-RU" sz="1600" strike="noStrike" spc="-1">
                <a:solidFill>
                  <a:srgbClr val="000000"/>
                </a:solidFill>
                <a:uFill>
                  <a:solidFill>
                    <a:srgbClr val="FFFFFF"/>
                  </a:solidFill>
                </a:uFill>
                <a:latin typeface="Times New Roman"/>
              </a:rPr>
              <a:t> </a:t>
            </a:r>
            <a:endParaRPr/>
          </a:p>
          <a:p>
            <a:pPr algn="just">
              <a:lnSpc>
                <a:spcPct val="100000"/>
              </a:lnSpc>
            </a:pPr>
            <a:endParaRPr/>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 name="TextShape 1"/>
          <p:cNvSpPr txBox="1"/>
          <p:nvPr/>
        </p:nvSpPr>
        <p:spPr>
          <a:xfrm>
            <a:off x="457200" y="274680"/>
            <a:ext cx="8229240" cy="1142640"/>
          </a:xfrm>
          <a:prstGeom prst="rect">
            <a:avLst/>
          </a:prstGeom>
          <a:noFill/>
          <a:ln>
            <a:noFill/>
          </a:ln>
        </p:spPr>
        <p:txBody>
          <a:bodyPr anchor="ctr"/>
          <a:lstStyle/>
          <a:p>
            <a:pPr algn="ctr">
              <a:lnSpc>
                <a:spcPct val="100000"/>
              </a:lnSpc>
            </a:pPr>
            <a:r>
              <a:rPr lang="ru-RU" sz="2400" b="1" strike="noStrike" spc="-1">
                <a:solidFill>
                  <a:srgbClr val="000000"/>
                </a:solidFill>
                <a:uFill>
                  <a:solidFill>
                    <a:srgbClr val="FFFFFF"/>
                  </a:solidFill>
                </a:uFill>
                <a:latin typeface="Times New Roman"/>
              </a:rPr>
              <a:t>Исследования студентов, магистрантов, аспирантов о применении количественных методов  в изучении проблем медиадискурса</a:t>
            </a:r>
            <a:endParaRPr/>
          </a:p>
        </p:txBody>
      </p:sp>
      <p:sp>
        <p:nvSpPr>
          <p:cNvPr id="129" name="TextShape 2"/>
          <p:cNvSpPr txBox="1"/>
          <p:nvPr/>
        </p:nvSpPr>
        <p:spPr>
          <a:xfrm>
            <a:off x="107504" y="1600200"/>
            <a:ext cx="8784976" cy="4525560"/>
          </a:xfrm>
          <a:prstGeom prst="rect">
            <a:avLst/>
          </a:prstGeom>
          <a:noFill/>
          <a:ln>
            <a:noFill/>
          </a:ln>
        </p:spPr>
        <p:txBody>
          <a:bodyPr/>
          <a:lstStyle/>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Для исследования молодежи (старшеклассники, студенты, </a:t>
            </a:r>
            <a:r>
              <a:rPr lang="ru-RU" sz="2000" strike="noStrike" spc="-1" dirty="0" err="1">
                <a:solidFill>
                  <a:srgbClr val="000000"/>
                </a:solidFill>
                <a:uFill>
                  <a:solidFill>
                    <a:srgbClr val="FFFFFF"/>
                  </a:solidFill>
                </a:uFill>
                <a:latin typeface="Times New Roman" pitchFamily="18" charset="0"/>
                <a:cs typeface="Times New Roman" pitchFamily="18" charset="0"/>
              </a:rPr>
              <a:t>военнослужашие</a:t>
            </a:r>
            <a:r>
              <a:rPr lang="ru-RU" sz="2000" strike="noStrike" spc="-1" dirty="0">
                <a:solidFill>
                  <a:srgbClr val="000000"/>
                </a:solidFill>
                <a:uFill>
                  <a:solidFill>
                    <a:srgbClr val="FFFFFF"/>
                  </a:solidFill>
                </a:uFill>
                <a:latin typeface="Times New Roman" pitchFamily="18" charset="0"/>
                <a:cs typeface="Times New Roman" pitchFamily="18" charset="0"/>
              </a:rPr>
              <a:t> по призыву) в </a:t>
            </a:r>
            <a:r>
              <a:rPr lang="ru-RU" sz="2000" strike="noStrike" spc="-1" dirty="0" err="1">
                <a:solidFill>
                  <a:srgbClr val="000000"/>
                </a:solidFill>
                <a:uFill>
                  <a:solidFill>
                    <a:srgbClr val="FFFFFF"/>
                  </a:solidFill>
                </a:uFill>
                <a:latin typeface="Times New Roman" pitchFamily="18" charset="0"/>
                <a:cs typeface="Times New Roman" pitchFamily="18" charset="0"/>
              </a:rPr>
              <a:t>медиадискурсе</a:t>
            </a:r>
            <a:r>
              <a:rPr lang="ru-RU" sz="2000" strike="noStrike" spc="-1" dirty="0">
                <a:solidFill>
                  <a:srgbClr val="000000"/>
                </a:solidFill>
                <a:uFill>
                  <a:solidFill>
                    <a:srgbClr val="FFFFFF"/>
                  </a:solidFill>
                </a:uFill>
                <a:latin typeface="Times New Roman" pitchFamily="18" charset="0"/>
                <a:cs typeface="Times New Roman" pitchFamily="18" charset="0"/>
              </a:rPr>
              <a:t> нами были разработаны стандартизированные шкалы измерения основных компонентов информационно – психологической безопасности.  </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Психометрические критерии эффективности шкал:</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1. исследование внутренней согласованности показателей по шкале на основе критерия альфа – </a:t>
            </a:r>
            <a:r>
              <a:rPr lang="ru-RU" sz="2000" strike="noStrike" spc="-1" dirty="0" err="1">
                <a:solidFill>
                  <a:srgbClr val="000000"/>
                </a:solidFill>
                <a:uFill>
                  <a:solidFill>
                    <a:srgbClr val="FFFFFF"/>
                  </a:solidFill>
                </a:uFill>
                <a:latin typeface="Times New Roman" pitchFamily="18" charset="0"/>
                <a:cs typeface="Times New Roman" pitchFamily="18" charset="0"/>
              </a:rPr>
              <a:t>Кронбаха</a:t>
            </a:r>
            <a:r>
              <a:rPr lang="ru-RU" sz="2000" strike="noStrike" spc="-1" dirty="0">
                <a:solidFill>
                  <a:srgbClr val="000000"/>
                </a:solidFill>
                <a:uFill>
                  <a:solidFill>
                    <a:srgbClr val="FFFFFF"/>
                  </a:solidFill>
                </a:uFill>
                <a:latin typeface="Times New Roman" pitchFamily="18" charset="0"/>
                <a:cs typeface="Times New Roman" pitchFamily="18" charset="0"/>
              </a:rPr>
              <a:t>. Показатель альфа (0,72- 0,76) отражает внутреннюю </a:t>
            </a:r>
            <a:r>
              <a:rPr lang="ru-RU" sz="2000" strike="noStrike" spc="-1" dirty="0" err="1">
                <a:solidFill>
                  <a:srgbClr val="000000"/>
                </a:solidFill>
                <a:uFill>
                  <a:solidFill>
                    <a:srgbClr val="FFFFFF"/>
                  </a:solidFill>
                </a:uFill>
                <a:latin typeface="Times New Roman" pitchFamily="18" charset="0"/>
                <a:cs typeface="Times New Roman" pitchFamily="18" charset="0"/>
              </a:rPr>
              <a:t>валидность</a:t>
            </a:r>
            <a:r>
              <a:rPr lang="ru-RU" sz="2000" strike="noStrike" spc="-1" dirty="0">
                <a:solidFill>
                  <a:srgbClr val="000000"/>
                </a:solidFill>
                <a:uFill>
                  <a:solidFill>
                    <a:srgbClr val="FFFFFF"/>
                  </a:solidFill>
                </a:uFill>
                <a:latin typeface="Times New Roman" pitchFamily="18" charset="0"/>
                <a:cs typeface="Times New Roman" pitchFamily="18" charset="0"/>
              </a:rPr>
              <a:t> и свидетельствует о высокой </a:t>
            </a:r>
            <a:r>
              <a:rPr lang="ru-RU" sz="2000" strike="noStrike" spc="-1" dirty="0" err="1">
                <a:solidFill>
                  <a:srgbClr val="000000"/>
                </a:solidFill>
                <a:uFill>
                  <a:solidFill>
                    <a:srgbClr val="FFFFFF"/>
                  </a:solidFill>
                </a:uFill>
                <a:latin typeface="Times New Roman" pitchFamily="18" charset="0"/>
                <a:cs typeface="Times New Roman" pitchFamily="18" charset="0"/>
              </a:rPr>
              <a:t>консистентности</a:t>
            </a:r>
            <a:r>
              <a:rPr lang="ru-RU" sz="2000" strike="noStrike" spc="-1" dirty="0">
                <a:solidFill>
                  <a:srgbClr val="000000"/>
                </a:solidFill>
                <a:uFill>
                  <a:solidFill>
                    <a:srgbClr val="FFFFFF"/>
                  </a:solidFill>
                </a:uFill>
                <a:latin typeface="Times New Roman" pitchFamily="18" charset="0"/>
                <a:cs typeface="Times New Roman" pitchFamily="18" charset="0"/>
              </a:rPr>
              <a:t> анализируемых пунктов шкалы;</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2. анализ внутренней структуры шкалы и уровней обобщенности с помощью факторного анализа. Для выделения факторов использовался метод главных компонент (метод вращения </a:t>
            </a:r>
            <a:r>
              <a:rPr lang="ru-RU" sz="2000" strike="noStrike" spc="-1" dirty="0" err="1">
                <a:solidFill>
                  <a:srgbClr val="000000"/>
                </a:solidFill>
                <a:uFill>
                  <a:solidFill>
                    <a:srgbClr val="FFFFFF"/>
                  </a:solidFill>
                </a:uFill>
                <a:latin typeface="Times New Roman" pitchFamily="18" charset="0"/>
                <a:cs typeface="Times New Roman" pitchFamily="18" charset="0"/>
              </a:rPr>
              <a:t>Varimax</a:t>
            </a:r>
            <a:r>
              <a:rPr lang="ru-RU" sz="2000" strike="noStrike" spc="-1" dirty="0">
                <a:solidFill>
                  <a:srgbClr val="000000"/>
                </a:solidFill>
                <a:uFill>
                  <a:solidFill>
                    <a:srgbClr val="FFFFFF"/>
                  </a:solidFill>
                </a:uFill>
                <a:latin typeface="Times New Roman" pitchFamily="18" charset="0"/>
                <a:cs typeface="Times New Roman" pitchFamily="18" charset="0"/>
              </a:rPr>
              <a:t>), выделялось соответственно такое количество факторов, чьи собственные значения больше единицы, значимость факторных весов переменных, входящих в каждый фактор, больше 0,4, накопленные проценты дисперсии по  интегральному индексу составляли выше 50%. </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 Использовалась  компьютерная программа для статистической обработки данных «SPSS 22 </a:t>
            </a:r>
            <a:r>
              <a:rPr lang="ru-RU" sz="2000" strike="noStrike" spc="-1" dirty="0" err="1">
                <a:solidFill>
                  <a:srgbClr val="000000"/>
                </a:solidFill>
                <a:uFill>
                  <a:solidFill>
                    <a:srgbClr val="FFFFFF"/>
                  </a:solidFill>
                </a:uFill>
                <a:latin typeface="Times New Roman" pitchFamily="18" charset="0"/>
                <a:cs typeface="Times New Roman" pitchFamily="18" charset="0"/>
              </a:rPr>
              <a:t>Statistics</a:t>
            </a:r>
            <a:r>
              <a:rPr lang="ru-RU" sz="2000" strike="noStrike" spc="-1" dirty="0">
                <a:solidFill>
                  <a:srgbClr val="000000"/>
                </a:solidFill>
                <a:uFill>
                  <a:solidFill>
                    <a:srgbClr val="FFFFFF"/>
                  </a:solidFill>
                </a:uFill>
                <a:latin typeface="Times New Roman" pitchFamily="18" charset="0"/>
                <a:cs typeface="Times New Roman" pitchFamily="18" charset="0"/>
              </a:rPr>
              <a:t>». </a:t>
            </a:r>
            <a:endParaRPr sz="2000" dirty="0">
              <a:latin typeface="Times New Roman" pitchFamily="18" charset="0"/>
              <a:cs typeface="Times New Roman" pitchFamily="18" charset="0"/>
            </a:endParaRPr>
          </a:p>
          <a:p>
            <a:pPr>
              <a:lnSpc>
                <a:spcPct val="100000"/>
              </a:lnSpc>
            </a:pPr>
            <a:endParaRPr sz="2000" dirty="0">
              <a:latin typeface="Times New Roman" pitchFamily="18" charset="0"/>
              <a:cs typeface="Times New Roman" pitchFamily="18" charset="0"/>
            </a:endParaRPr>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 name="TextShape 1"/>
          <p:cNvSpPr txBox="1"/>
          <p:nvPr/>
        </p:nvSpPr>
        <p:spPr>
          <a:xfrm>
            <a:off x="457200" y="274680"/>
            <a:ext cx="8229240" cy="1142640"/>
          </a:xfrm>
          <a:prstGeom prst="rect">
            <a:avLst/>
          </a:prstGeom>
          <a:noFill/>
          <a:ln>
            <a:noFill/>
          </a:ln>
        </p:spPr>
        <p:txBody>
          <a:bodyPr anchor="ctr"/>
          <a:lstStyle/>
          <a:p>
            <a:pPr algn="ctr">
              <a:lnSpc>
                <a:spcPct val="100000"/>
              </a:lnSpc>
            </a:pPr>
            <a:r>
              <a:rPr lang="ru-RU" sz="1800" strike="noStrike" spc="-1">
                <a:solidFill>
                  <a:srgbClr val="000000"/>
                </a:solidFill>
                <a:uFill>
                  <a:solidFill>
                    <a:srgbClr val="FFFFFF"/>
                  </a:solidFill>
                </a:uFill>
                <a:latin typeface="Times New Roman"/>
              </a:rPr>
              <a:t>продолжение</a:t>
            </a:r>
            <a:endParaRPr/>
          </a:p>
        </p:txBody>
      </p:sp>
      <p:sp>
        <p:nvSpPr>
          <p:cNvPr id="131" name="TextShape 2"/>
          <p:cNvSpPr txBox="1"/>
          <p:nvPr/>
        </p:nvSpPr>
        <p:spPr>
          <a:xfrm>
            <a:off x="457200" y="1052736"/>
            <a:ext cx="8229240" cy="5073024"/>
          </a:xfrm>
          <a:prstGeom prst="rect">
            <a:avLst/>
          </a:prstGeom>
          <a:noFill/>
          <a:ln>
            <a:noFill/>
          </a:ln>
        </p:spPr>
        <p:txBody>
          <a:bodyPr/>
          <a:lstStyle/>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Определены с помощью ФА структурные компоненты и их составляющие:  </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1) Мотивационно – когнитивный компонент и составляющие его   факторы  </a:t>
            </a:r>
            <a:r>
              <a:rPr lang="ru-RU" sz="2000" strike="noStrike" spc="-1" dirty="0" err="1">
                <a:solidFill>
                  <a:srgbClr val="000000"/>
                </a:solidFill>
                <a:uFill>
                  <a:solidFill>
                    <a:srgbClr val="FFFFFF"/>
                  </a:solidFill>
                </a:uFill>
                <a:latin typeface="Times New Roman" pitchFamily="18" charset="0"/>
                <a:cs typeface="Times New Roman" pitchFamily="18" charset="0"/>
              </a:rPr>
              <a:t>медиадискурса</a:t>
            </a:r>
            <a:r>
              <a:rPr lang="ru-RU" sz="2000" strike="noStrike" spc="-1" dirty="0">
                <a:solidFill>
                  <a:srgbClr val="000000"/>
                </a:solidFill>
                <a:uFill>
                  <a:solidFill>
                    <a:srgbClr val="FFFFFF"/>
                  </a:solidFill>
                </a:uFill>
                <a:latin typeface="Times New Roman" pitchFamily="18" charset="0"/>
                <a:cs typeface="Times New Roman" pitchFamily="18" charset="0"/>
              </a:rPr>
              <a:t>: «Общение в социальных сетях и  саморазвитие», «Игры и услуги», «Обращение за научной информацией», « Поиск учебной информации»;</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2) Эмоционально-оценочный компонент </a:t>
            </a:r>
            <a:r>
              <a:rPr lang="ru-RU" sz="2000" strike="noStrike" spc="-1" dirty="0" err="1">
                <a:solidFill>
                  <a:srgbClr val="000000"/>
                </a:solidFill>
                <a:uFill>
                  <a:solidFill>
                    <a:srgbClr val="FFFFFF"/>
                  </a:solidFill>
                </a:uFill>
                <a:latin typeface="Times New Roman" pitchFamily="18" charset="0"/>
                <a:cs typeface="Times New Roman" pitchFamily="18" charset="0"/>
              </a:rPr>
              <a:t>медиадискурса</a:t>
            </a:r>
            <a:r>
              <a:rPr lang="ru-RU" sz="2000" strike="noStrike" spc="-1" dirty="0">
                <a:solidFill>
                  <a:srgbClr val="000000"/>
                </a:solidFill>
                <a:uFill>
                  <a:solidFill>
                    <a:srgbClr val="FFFFFF"/>
                  </a:solidFill>
                </a:uFill>
                <a:latin typeface="Times New Roman" pitchFamily="18" charset="0"/>
                <a:cs typeface="Times New Roman" pitchFamily="18" charset="0"/>
              </a:rPr>
              <a:t>: «Опасения из-за защиты персональных данных», «Беззащитность в </a:t>
            </a:r>
            <a:r>
              <a:rPr lang="ru-RU" sz="2000" strike="noStrike" spc="-1" dirty="0" err="1">
                <a:solidFill>
                  <a:srgbClr val="000000"/>
                </a:solidFill>
                <a:uFill>
                  <a:solidFill>
                    <a:srgbClr val="FFFFFF"/>
                  </a:solidFill>
                </a:uFill>
                <a:latin typeface="Times New Roman" pitchFamily="18" charset="0"/>
                <a:cs typeface="Times New Roman" pitchFamily="18" charset="0"/>
              </a:rPr>
              <a:t>медиадискурсе</a:t>
            </a:r>
            <a:r>
              <a:rPr lang="ru-RU" sz="2000" strike="noStrike" spc="-1" dirty="0">
                <a:solidFill>
                  <a:srgbClr val="000000"/>
                </a:solidFill>
                <a:uFill>
                  <a:solidFill>
                    <a:srgbClr val="FFFFFF"/>
                  </a:solidFill>
                </a:uFill>
                <a:latin typeface="Times New Roman" pitchFamily="18" charset="0"/>
                <a:cs typeface="Times New Roman" pitchFamily="18" charset="0"/>
              </a:rPr>
              <a:t> против оскорблений», «Опасения в </a:t>
            </a:r>
            <a:r>
              <a:rPr lang="ru-RU" sz="2000" strike="noStrike" spc="-1" dirty="0" err="1">
                <a:solidFill>
                  <a:srgbClr val="000000"/>
                </a:solidFill>
                <a:uFill>
                  <a:solidFill>
                    <a:srgbClr val="FFFFFF"/>
                  </a:solidFill>
                </a:uFill>
                <a:latin typeface="Times New Roman" pitchFamily="18" charset="0"/>
                <a:cs typeface="Times New Roman" pitchFamily="18" charset="0"/>
              </a:rPr>
              <a:t>медиадискурсе</a:t>
            </a:r>
            <a:r>
              <a:rPr lang="ru-RU" sz="2000" strike="noStrike" spc="-1" dirty="0">
                <a:solidFill>
                  <a:srgbClr val="000000"/>
                </a:solidFill>
                <a:uFill>
                  <a:solidFill>
                    <a:srgbClr val="FFFFFF"/>
                  </a:solidFill>
                </a:uFill>
                <a:latin typeface="Times New Roman" pitchFamily="18" charset="0"/>
                <a:cs typeface="Times New Roman" pitchFamily="18" charset="0"/>
              </a:rPr>
              <a:t> ситуаций экстремизма», «Безопасность интернета и социальных сетей», «Чувство общности в </a:t>
            </a:r>
            <a:r>
              <a:rPr lang="ru-RU" sz="2000" strike="noStrike" spc="-1" dirty="0" err="1">
                <a:solidFill>
                  <a:srgbClr val="000000"/>
                </a:solidFill>
                <a:uFill>
                  <a:solidFill>
                    <a:srgbClr val="FFFFFF"/>
                  </a:solidFill>
                </a:uFill>
                <a:latin typeface="Times New Roman" pitchFamily="18" charset="0"/>
                <a:cs typeface="Times New Roman" pitchFamily="18" charset="0"/>
              </a:rPr>
              <a:t>медиадискурсе</a:t>
            </a:r>
            <a:r>
              <a:rPr lang="ru-RU" sz="2000" strike="noStrike" spc="-1" dirty="0">
                <a:solidFill>
                  <a:srgbClr val="000000"/>
                </a:solidFill>
                <a:uFill>
                  <a:solidFill>
                    <a:srgbClr val="FFFFFF"/>
                  </a:solidFill>
                </a:uFill>
                <a:latin typeface="Times New Roman" pitchFamily="18" charset="0"/>
                <a:cs typeface="Times New Roman" pitchFamily="18" charset="0"/>
              </a:rPr>
              <a:t>»;</a:t>
            </a:r>
            <a:endParaRPr sz="2000" dirty="0">
              <a:latin typeface="Times New Roman" pitchFamily="18" charset="0"/>
              <a:cs typeface="Times New Roman" pitchFamily="18" charset="0"/>
            </a:endParaRPr>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pitchFamily="18" charset="0"/>
                <a:cs typeface="Times New Roman" pitchFamily="18" charset="0"/>
              </a:rPr>
              <a:t>3) Поведенческий (Стратегии поведения) компонент </a:t>
            </a:r>
            <a:r>
              <a:rPr lang="ru-RU" sz="2000" strike="noStrike" spc="-1" dirty="0" err="1">
                <a:solidFill>
                  <a:srgbClr val="000000"/>
                </a:solidFill>
                <a:uFill>
                  <a:solidFill>
                    <a:srgbClr val="FFFFFF"/>
                  </a:solidFill>
                </a:uFill>
                <a:latin typeface="Times New Roman" pitchFamily="18" charset="0"/>
                <a:cs typeface="Times New Roman" pitchFamily="18" charset="0"/>
              </a:rPr>
              <a:t>медиадискурса</a:t>
            </a:r>
            <a:r>
              <a:rPr lang="ru-RU" sz="2000" strike="noStrike" spc="-1" dirty="0">
                <a:solidFill>
                  <a:srgbClr val="000000"/>
                </a:solidFill>
                <a:uFill>
                  <a:solidFill>
                    <a:srgbClr val="FFFFFF"/>
                  </a:solidFill>
                </a:uFill>
                <a:latin typeface="Times New Roman" pitchFamily="18" charset="0"/>
                <a:cs typeface="Times New Roman" pitchFamily="18" charset="0"/>
              </a:rPr>
              <a:t>: «Оптимизм и обращение к привычным видам деятельности в условиях </a:t>
            </a:r>
            <a:r>
              <a:rPr lang="ru-RU" sz="2000" strike="noStrike" spc="-1" dirty="0" err="1">
                <a:solidFill>
                  <a:srgbClr val="000000"/>
                </a:solidFill>
                <a:uFill>
                  <a:solidFill>
                    <a:srgbClr val="FFFFFF"/>
                  </a:solidFill>
                </a:uFill>
                <a:latin typeface="Times New Roman" pitchFamily="18" charset="0"/>
                <a:cs typeface="Times New Roman" pitchFamily="18" charset="0"/>
              </a:rPr>
              <a:t>медиаугроз</a:t>
            </a:r>
            <a:r>
              <a:rPr lang="ru-RU" sz="2000" strike="noStrike" spc="-1" dirty="0">
                <a:solidFill>
                  <a:srgbClr val="000000"/>
                </a:solidFill>
                <a:uFill>
                  <a:solidFill>
                    <a:srgbClr val="FFFFFF"/>
                  </a:solidFill>
                </a:uFill>
                <a:latin typeface="Times New Roman" pitchFamily="18" charset="0"/>
                <a:cs typeface="Times New Roman" pitchFamily="18" charset="0"/>
              </a:rPr>
              <a:t>», «Наблюдение за происходящим и объединение с другими», «Уход от решения проблемы», «Поиск дополнительной информации в  интернете», «Уход в рефлексию».</a:t>
            </a:r>
            <a:endParaRPr sz="2000" dirty="0">
              <a:latin typeface="Times New Roman" pitchFamily="18" charset="0"/>
              <a:cs typeface="Times New Roman" pitchFamily="18" charset="0"/>
            </a:endParaRPr>
          </a:p>
        </p:txBody>
      </p:sp>
    </p:spTree>
  </p:cSld>
  <p:clrMapOvr>
    <a:masterClrMapping/>
  </p:clrMapOvr>
  <p:timing>
    <p:tnLst>
      <p:par>
        <p:cTn id="1" dur="indefinite" restart="never" nodeType="tmRoot">
          <p:childTnLst>
            <p:seq>
              <p:cTn id="2" nodeType="mainSeq"/>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2" name="TextShape 1"/>
          <p:cNvSpPr txBox="1"/>
          <p:nvPr/>
        </p:nvSpPr>
        <p:spPr>
          <a:xfrm>
            <a:off x="457200" y="274680"/>
            <a:ext cx="8229240" cy="777600"/>
          </a:xfrm>
          <a:prstGeom prst="rect">
            <a:avLst/>
          </a:prstGeom>
          <a:noFill/>
          <a:ln>
            <a:noFill/>
          </a:ln>
        </p:spPr>
        <p:txBody>
          <a:bodyPr anchor="ctr"/>
          <a:lstStyle/>
          <a:p>
            <a:pPr algn="ctr">
              <a:lnSpc>
                <a:spcPct val="100000"/>
              </a:lnSpc>
            </a:pPr>
            <a:r>
              <a:rPr lang="ru-RU" sz="1600" strike="noStrike" spc="-1">
                <a:solidFill>
                  <a:srgbClr val="000000"/>
                </a:solidFill>
                <a:uFill>
                  <a:solidFill>
                    <a:srgbClr val="FFFFFF"/>
                  </a:solidFill>
                </a:uFill>
                <a:latin typeface="Times New Roman"/>
              </a:rPr>
              <a:t>продолжение</a:t>
            </a:r>
            <a:endParaRPr/>
          </a:p>
        </p:txBody>
      </p:sp>
      <p:sp>
        <p:nvSpPr>
          <p:cNvPr id="133" name="TextShape 2"/>
          <p:cNvSpPr txBox="1"/>
          <p:nvPr/>
        </p:nvSpPr>
        <p:spPr>
          <a:xfrm>
            <a:off x="457200" y="980640"/>
            <a:ext cx="8229240" cy="5145120"/>
          </a:xfrm>
          <a:prstGeom prst="rect">
            <a:avLst/>
          </a:prstGeom>
          <a:noFill/>
          <a:ln>
            <a:noFill/>
          </a:ln>
        </p:spPr>
        <p:txBody>
          <a:bodyPr/>
          <a:lstStyle/>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Определены уровневые характеристики  структурных компонентов: почти треть респондентов обращаются к </a:t>
            </a:r>
            <a:r>
              <a:rPr lang="ru-RU" sz="2000" strike="noStrike" spc="-1" dirty="0" err="1">
                <a:solidFill>
                  <a:srgbClr val="000000"/>
                </a:solidFill>
                <a:uFill>
                  <a:solidFill>
                    <a:srgbClr val="FFFFFF"/>
                  </a:solidFill>
                </a:uFill>
                <a:latin typeface="Times New Roman"/>
              </a:rPr>
              <a:t>медиадискурсу</a:t>
            </a:r>
            <a:r>
              <a:rPr lang="ru-RU" sz="2000" strike="noStrike" spc="-1" dirty="0">
                <a:solidFill>
                  <a:srgbClr val="000000"/>
                </a:solidFill>
                <a:uFill>
                  <a:solidFill>
                    <a:srgbClr val="FFFFFF"/>
                  </a:solidFill>
                </a:uFill>
                <a:latin typeface="Times New Roman"/>
              </a:rPr>
              <a:t> с целью общения и получения информации для самопознания; около трети респондентов обращаются с целью игры и получения интернет – услуг; и также около трети читают научную литературу и ищут учебную информацию;</a:t>
            </a:r>
            <a:endParaRPr sz="2000" dirty="0"/>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около 40% респондентов отмечают опасения и беззащитность в </a:t>
            </a:r>
            <a:r>
              <a:rPr lang="ru-RU" sz="2000" strike="noStrike" spc="-1" dirty="0" err="1">
                <a:solidFill>
                  <a:srgbClr val="000000"/>
                </a:solidFill>
                <a:uFill>
                  <a:solidFill>
                    <a:srgbClr val="FFFFFF"/>
                  </a:solidFill>
                </a:uFill>
                <a:latin typeface="Times New Roman"/>
              </a:rPr>
              <a:t>медиадискурсе</a:t>
            </a:r>
            <a:r>
              <a:rPr lang="ru-RU" sz="2000" strike="noStrike" spc="-1" dirty="0">
                <a:solidFill>
                  <a:srgbClr val="000000"/>
                </a:solidFill>
                <a:uFill>
                  <a:solidFill>
                    <a:srgbClr val="FFFFFF"/>
                  </a:solidFill>
                </a:uFill>
                <a:latin typeface="Times New Roman"/>
              </a:rPr>
              <a:t>   относительно защиты персональных данных; беззащитность от </a:t>
            </a:r>
            <a:r>
              <a:rPr lang="ru-RU" sz="2000" strike="noStrike" spc="-1" dirty="0" err="1">
                <a:solidFill>
                  <a:srgbClr val="000000"/>
                </a:solidFill>
                <a:uFill>
                  <a:solidFill>
                    <a:srgbClr val="FFFFFF"/>
                  </a:solidFill>
                </a:uFill>
                <a:latin typeface="Times New Roman"/>
              </a:rPr>
              <a:t>хейтеров</a:t>
            </a:r>
            <a:r>
              <a:rPr lang="ru-RU" sz="2000" strike="noStrike" spc="-1" dirty="0">
                <a:solidFill>
                  <a:srgbClr val="000000"/>
                </a:solidFill>
                <a:uFill>
                  <a:solidFill>
                    <a:srgbClr val="FFFFFF"/>
                  </a:solidFill>
                </a:uFill>
                <a:latin typeface="Times New Roman"/>
              </a:rPr>
              <a:t> и различных сект, опасения национализма и терроризма, распространяемые через медиа- порталы, беззащитность от отдельных интернет – сообществ.</a:t>
            </a:r>
            <a:endParaRPr sz="2000" dirty="0"/>
          </a:p>
          <a:p>
            <a:pPr marL="343080" indent="-342720" algn="just">
              <a:lnSpc>
                <a:spcPct val="100000"/>
              </a:lnSpc>
              <a:buFont typeface="Arial"/>
              <a:buChar char="•"/>
            </a:pPr>
            <a:r>
              <a:rPr lang="ru-RU" sz="2000" strike="noStrike" spc="-1" dirty="0">
                <a:solidFill>
                  <a:srgbClr val="000000"/>
                </a:solidFill>
                <a:uFill>
                  <a:solidFill>
                    <a:srgbClr val="FFFFFF"/>
                  </a:solidFill>
                </a:uFill>
                <a:latin typeface="Times New Roman"/>
              </a:rPr>
              <a:t>Значительно менее (около 20%) представлены конструктивные стратегии поведения в условиях </a:t>
            </a:r>
            <a:r>
              <a:rPr lang="ru-RU" sz="2000" strike="noStrike" spc="-1" dirty="0" err="1">
                <a:solidFill>
                  <a:srgbClr val="000000"/>
                </a:solidFill>
                <a:uFill>
                  <a:solidFill>
                    <a:srgbClr val="FFFFFF"/>
                  </a:solidFill>
                </a:uFill>
                <a:latin typeface="Times New Roman"/>
              </a:rPr>
              <a:t>медиаугроз</a:t>
            </a:r>
            <a:r>
              <a:rPr lang="ru-RU" sz="2000" strike="noStrike" spc="-1" dirty="0">
                <a:solidFill>
                  <a:srgbClr val="000000"/>
                </a:solidFill>
                <a:uFill>
                  <a:solidFill>
                    <a:srgbClr val="FFFFFF"/>
                  </a:solidFill>
                </a:uFill>
                <a:latin typeface="Times New Roman"/>
              </a:rPr>
              <a:t>, такие как: «Оптимизм и обращение к привычным видам деятельности в условиях </a:t>
            </a:r>
            <a:r>
              <a:rPr lang="ru-RU" sz="2000" strike="noStrike" spc="-1" dirty="0" err="1">
                <a:solidFill>
                  <a:srgbClr val="000000"/>
                </a:solidFill>
                <a:uFill>
                  <a:solidFill>
                    <a:srgbClr val="FFFFFF"/>
                  </a:solidFill>
                </a:uFill>
                <a:latin typeface="Times New Roman"/>
              </a:rPr>
              <a:t>медиаугроз</a:t>
            </a:r>
            <a:r>
              <a:rPr lang="ru-RU" sz="2000" strike="noStrike" spc="-1" dirty="0">
                <a:solidFill>
                  <a:srgbClr val="000000"/>
                </a:solidFill>
                <a:uFill>
                  <a:solidFill>
                    <a:srgbClr val="FFFFFF"/>
                  </a:solidFill>
                </a:uFill>
                <a:latin typeface="Times New Roman"/>
              </a:rPr>
              <a:t>», «Поиск дополнительной информации в  интернете», которые отражают </a:t>
            </a:r>
            <a:r>
              <a:rPr lang="ru-RU" sz="2000" strike="noStrike" spc="-1" dirty="0" err="1">
                <a:solidFill>
                  <a:srgbClr val="000000"/>
                </a:solidFill>
                <a:uFill>
                  <a:solidFill>
                    <a:srgbClr val="FFFFFF"/>
                  </a:solidFill>
                </a:uFill>
                <a:latin typeface="Times New Roman"/>
              </a:rPr>
              <a:t>совладание</a:t>
            </a:r>
            <a:r>
              <a:rPr lang="ru-RU" sz="2000" strike="noStrike" spc="-1" dirty="0">
                <a:solidFill>
                  <a:srgbClr val="000000"/>
                </a:solidFill>
                <a:uFill>
                  <a:solidFill>
                    <a:srgbClr val="FFFFFF"/>
                  </a:solidFill>
                </a:uFill>
                <a:latin typeface="Times New Roman"/>
              </a:rPr>
              <a:t> с затруднительными ситуациями </a:t>
            </a:r>
            <a:r>
              <a:rPr lang="ru-RU" sz="2000" strike="noStrike" spc="-1" dirty="0" err="1">
                <a:solidFill>
                  <a:srgbClr val="000000"/>
                </a:solidFill>
                <a:uFill>
                  <a:solidFill>
                    <a:srgbClr val="FFFFFF"/>
                  </a:solidFill>
                </a:uFill>
                <a:latin typeface="Times New Roman"/>
              </a:rPr>
              <a:t>медиадискурса</a:t>
            </a:r>
            <a:r>
              <a:rPr lang="ru-RU" sz="2000" strike="noStrike" spc="-1" dirty="0">
                <a:solidFill>
                  <a:srgbClr val="000000"/>
                </a:solidFill>
                <a:uFill>
                  <a:solidFill>
                    <a:srgbClr val="FFFFFF"/>
                  </a:solidFill>
                </a:uFill>
                <a:latin typeface="Times New Roman"/>
              </a:rPr>
              <a:t>, также и неконструктивные -  «Наблюдение за происходящим и объединение с другими, «Уход от решения проблемы», «Уход в рефлексию», или защитные стратегии поведения при </a:t>
            </a:r>
            <a:r>
              <a:rPr lang="ru-RU" sz="2000" strike="noStrike" spc="-1" dirty="0" err="1">
                <a:solidFill>
                  <a:srgbClr val="000000"/>
                </a:solidFill>
                <a:uFill>
                  <a:solidFill>
                    <a:srgbClr val="FFFFFF"/>
                  </a:solidFill>
                </a:uFill>
                <a:latin typeface="Times New Roman"/>
              </a:rPr>
              <a:t>медиаугрозах</a:t>
            </a:r>
            <a:r>
              <a:rPr lang="ru-RU" sz="2000" strike="noStrike" spc="-1" dirty="0">
                <a:solidFill>
                  <a:srgbClr val="000000"/>
                </a:solidFill>
                <a:uFill>
                  <a:solidFill>
                    <a:srgbClr val="FFFFFF"/>
                  </a:solidFill>
                </a:uFill>
                <a:latin typeface="Times New Roman"/>
              </a:rPr>
              <a:t>.  </a:t>
            </a:r>
            <a:endParaRPr sz="2000" dirty="0"/>
          </a:p>
          <a:p>
            <a:pPr>
              <a:lnSpc>
                <a:spcPct val="100000"/>
              </a:lnSpc>
            </a:pPr>
            <a:endParaRPr sz="2000"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 name="TextShape 1"/>
          <p:cNvSpPr txBox="1"/>
          <p:nvPr/>
        </p:nvSpPr>
        <p:spPr>
          <a:xfrm>
            <a:off x="457200" y="274680"/>
            <a:ext cx="8229240" cy="1142640"/>
          </a:xfrm>
          <a:prstGeom prst="rect">
            <a:avLst/>
          </a:prstGeom>
          <a:noFill/>
          <a:ln>
            <a:noFill/>
          </a:ln>
        </p:spPr>
        <p:txBody>
          <a:bodyPr anchor="ctr"/>
          <a:lstStyle/>
          <a:p>
            <a:pPr algn="ctr">
              <a:lnSpc>
                <a:spcPct val="100000"/>
              </a:lnSpc>
            </a:pPr>
            <a:r>
              <a:rPr lang="ru-RU" sz="2400" b="1" strike="noStrike" spc="-1">
                <a:solidFill>
                  <a:srgbClr val="000000"/>
                </a:solidFill>
                <a:uFill>
                  <a:solidFill>
                    <a:srgbClr val="FFFFFF"/>
                  </a:solidFill>
                </a:uFill>
                <a:latin typeface="Times New Roman"/>
              </a:rPr>
              <a:t>Применение математико-статистических методов в научно-исследовательской работе (на примере ВКР Андреевой Н.)</a:t>
            </a:r>
            <a:endParaRPr/>
          </a:p>
        </p:txBody>
      </p:sp>
      <p:sp>
        <p:nvSpPr>
          <p:cNvPr id="135" name="TextShape 2"/>
          <p:cNvSpPr txBox="1"/>
          <p:nvPr/>
        </p:nvSpPr>
        <p:spPr>
          <a:xfrm>
            <a:off x="179640" y="1268640"/>
            <a:ext cx="8784720" cy="5184360"/>
          </a:xfrm>
          <a:prstGeom prst="rect">
            <a:avLst/>
          </a:prstGeom>
          <a:noFill/>
          <a:ln>
            <a:noFill/>
          </a:ln>
        </p:spPr>
        <p:txBody>
          <a:bodyPr/>
          <a:lstStyle/>
          <a:p>
            <a:pPr marL="343080" indent="-342720" algn="just">
              <a:lnSpc>
                <a:spcPct val="100000"/>
              </a:lnSpc>
              <a:buFont typeface="Arial"/>
              <a:buChar char="•"/>
            </a:pPr>
            <a:r>
              <a:rPr lang="ru-RU" b="1" strike="noStrike" spc="-1" dirty="0">
                <a:solidFill>
                  <a:srgbClr val="000000"/>
                </a:solidFill>
                <a:uFill>
                  <a:solidFill>
                    <a:srgbClr val="FFFFFF"/>
                  </a:solidFill>
                </a:uFill>
                <a:latin typeface="Times New Roman" pitchFamily="18" charset="0"/>
                <a:cs typeface="Times New Roman" pitchFamily="18" charset="0"/>
              </a:rPr>
              <a:t>1 шаг. Разработка диагностической  методики </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Для примера возьмем поведенческий компонент информационно-психологической безопасности. </a:t>
            </a:r>
            <a:r>
              <a:rPr lang="ru-RU" b="1" strike="noStrike" spc="-1" dirty="0">
                <a:solidFill>
                  <a:srgbClr val="000000"/>
                </a:solidFill>
                <a:uFill>
                  <a:solidFill>
                    <a:srgbClr val="FFFFFF"/>
                  </a:solidFill>
                </a:uFill>
                <a:latin typeface="Times New Roman" pitchFamily="18" charset="0"/>
                <a:cs typeface="Times New Roman" pitchFamily="18" charset="0"/>
              </a:rPr>
              <a:t>9. Когда Вы переживаете ожидаемую угрозу </a:t>
            </a:r>
            <a:r>
              <a:rPr lang="ru-RU" b="1" strike="noStrike" spc="-1" dirty="0" err="1">
                <a:solidFill>
                  <a:srgbClr val="000000"/>
                </a:solidFill>
                <a:uFill>
                  <a:solidFill>
                    <a:srgbClr val="FFFFFF"/>
                  </a:solidFill>
                </a:uFill>
                <a:latin typeface="Times New Roman" pitchFamily="18" charset="0"/>
                <a:cs typeface="Times New Roman" pitchFamily="18" charset="0"/>
              </a:rPr>
              <a:t>информационнной</a:t>
            </a:r>
            <a:r>
              <a:rPr lang="ru-RU" b="1" strike="noStrike" spc="-1" dirty="0">
                <a:solidFill>
                  <a:srgbClr val="000000"/>
                </a:solidFill>
                <a:uFill>
                  <a:solidFill>
                    <a:srgbClr val="FFFFFF"/>
                  </a:solidFill>
                </a:uFill>
                <a:latin typeface="Times New Roman" pitchFamily="18" charset="0"/>
                <a:cs typeface="Times New Roman" pitchFamily="18" charset="0"/>
              </a:rPr>
              <a:t> безопасности, Вы обычно: (отметить в каждом)</a:t>
            </a:r>
            <a:endParaRPr dirty="0">
              <a:latin typeface="Times New Roman" pitchFamily="18" charset="0"/>
              <a:cs typeface="Times New Roman" pitchFamily="18" charset="0"/>
            </a:endParaRPr>
          </a:p>
          <a:p>
            <a:pPr marL="343080" indent="-342720">
              <a:lnSpc>
                <a:spcPct val="100000"/>
              </a:lnSpc>
              <a:buFont typeface="Arial"/>
              <a:buChar char="•"/>
            </a:pPr>
            <a:r>
              <a:rPr lang="ru-RU" b="1" strike="noStrike" spc="-1" dirty="0">
                <a:solidFill>
                  <a:srgbClr val="000000"/>
                </a:solidFill>
                <a:uFill>
                  <a:solidFill>
                    <a:srgbClr val="FFFFFF"/>
                  </a:solidFill>
                </a:uFill>
                <a:latin typeface="Times New Roman" pitchFamily="18" charset="0"/>
                <a:cs typeface="Times New Roman" pitchFamily="18" charset="0"/>
              </a:rPr>
              <a:t>Варианты ответов:</a:t>
            </a:r>
            <a:r>
              <a:rPr lang="ru-RU" strike="noStrike" spc="-1" dirty="0">
                <a:solidFill>
                  <a:srgbClr val="000000"/>
                </a:solidFill>
                <a:uFill>
                  <a:solidFill>
                    <a:srgbClr val="FFFFFF"/>
                  </a:solidFill>
                </a:uFill>
                <a:latin typeface="Times New Roman" pitchFamily="18" charset="0"/>
                <a:cs typeface="Times New Roman" pitchFamily="18" charset="0"/>
              </a:rPr>
              <a:t> </a:t>
            </a:r>
            <a:r>
              <a:rPr lang="ru-RU" b="1" strike="noStrike" spc="-1" dirty="0">
                <a:solidFill>
                  <a:srgbClr val="000000"/>
                </a:solidFill>
                <a:uFill>
                  <a:solidFill>
                    <a:srgbClr val="FFFFFF"/>
                  </a:solidFill>
                </a:uFill>
                <a:latin typeface="Times New Roman" pitchFamily="18" charset="0"/>
                <a:cs typeface="Times New Roman" pitchFamily="18" charset="0"/>
              </a:rPr>
              <a:t>1-</a:t>
            </a:r>
            <a:r>
              <a:rPr lang="ru-RU" strike="noStrike" spc="-1" dirty="0">
                <a:solidFill>
                  <a:srgbClr val="000000"/>
                </a:solidFill>
                <a:uFill>
                  <a:solidFill>
                    <a:srgbClr val="FFFFFF"/>
                  </a:solidFill>
                </a:uFill>
                <a:latin typeface="Times New Roman" pitchFamily="18" charset="0"/>
                <a:cs typeface="Times New Roman" pitchFamily="18" charset="0"/>
              </a:rPr>
              <a:t> Ни в коем мере</a:t>
            </a:r>
            <a:endParaRPr dirty="0">
              <a:latin typeface="Times New Roman" pitchFamily="18" charset="0"/>
              <a:cs typeface="Times New Roman" pitchFamily="18" charset="0"/>
            </a:endParaRPr>
          </a:p>
          <a:p>
            <a:pPr marL="343080" indent="-342720">
              <a:lnSpc>
                <a:spcPct val="100000"/>
              </a:lnSpc>
              <a:buFont typeface="Arial"/>
              <a:buChar char="•"/>
            </a:pPr>
            <a:r>
              <a:rPr lang="ru-RU" b="1" strike="noStrike" spc="-1" dirty="0">
                <a:solidFill>
                  <a:srgbClr val="000000"/>
                </a:solidFill>
                <a:uFill>
                  <a:solidFill>
                    <a:srgbClr val="FFFFFF"/>
                  </a:solidFill>
                </a:uFill>
                <a:latin typeface="Times New Roman" pitchFamily="18" charset="0"/>
                <a:cs typeface="Times New Roman" pitchFamily="18" charset="0"/>
              </a:rPr>
              <a:t>                                    2-</a:t>
            </a:r>
            <a:r>
              <a:rPr lang="ru-RU" strike="noStrike" spc="-1" dirty="0">
                <a:solidFill>
                  <a:srgbClr val="000000"/>
                </a:solidFill>
                <a:uFill>
                  <a:solidFill>
                    <a:srgbClr val="FFFFFF"/>
                  </a:solidFill>
                </a:uFill>
                <a:latin typeface="Times New Roman" pitchFamily="18" charset="0"/>
                <a:cs typeface="Times New Roman" pitchFamily="18" charset="0"/>
              </a:rPr>
              <a:t> Немного</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                        </a:t>
            </a:r>
            <a:r>
              <a:rPr lang="ru-RU" b="1" strike="noStrike" spc="-1" dirty="0">
                <a:solidFill>
                  <a:srgbClr val="000000"/>
                </a:solidFill>
                <a:uFill>
                  <a:solidFill>
                    <a:srgbClr val="FFFFFF"/>
                  </a:solidFill>
                </a:uFill>
                <a:latin typeface="Times New Roman" pitchFamily="18" charset="0"/>
                <a:cs typeface="Times New Roman" pitchFamily="18" charset="0"/>
              </a:rPr>
              <a:t>            3-</a:t>
            </a:r>
            <a:r>
              <a:rPr lang="ru-RU" strike="noStrike" spc="-1" dirty="0">
                <a:solidFill>
                  <a:srgbClr val="000000"/>
                </a:solidFill>
                <a:uFill>
                  <a:solidFill>
                    <a:srgbClr val="FFFFFF"/>
                  </a:solidFill>
                </a:uFill>
                <a:latin typeface="Times New Roman" pitchFamily="18" charset="0"/>
                <a:cs typeface="Times New Roman" pitchFamily="18" charset="0"/>
              </a:rPr>
              <a:t> Часто</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                                    </a:t>
            </a:r>
            <a:r>
              <a:rPr lang="ru-RU" b="1" strike="noStrike" spc="-1" dirty="0">
                <a:solidFill>
                  <a:srgbClr val="000000"/>
                </a:solidFill>
                <a:uFill>
                  <a:solidFill>
                    <a:srgbClr val="FFFFFF"/>
                  </a:solidFill>
                </a:uFill>
                <a:latin typeface="Times New Roman" pitchFamily="18" charset="0"/>
                <a:cs typeface="Times New Roman" pitchFamily="18" charset="0"/>
              </a:rPr>
              <a:t>4- </a:t>
            </a:r>
            <a:r>
              <a:rPr lang="ru-RU" strike="noStrike" spc="-1" dirty="0">
                <a:solidFill>
                  <a:srgbClr val="000000"/>
                </a:solidFill>
                <a:uFill>
                  <a:solidFill>
                    <a:srgbClr val="FFFFFF"/>
                  </a:solidFill>
                </a:uFill>
                <a:latin typeface="Times New Roman" pitchFamily="18" charset="0"/>
                <a:cs typeface="Times New Roman" pitchFamily="18" charset="0"/>
              </a:rPr>
              <a:t>Всегда</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а) объединяюсь с другими</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б) критикую и обвиняю себя в пассивности</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в) избегаю общения и «ухожу в себя»</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г) внимательно наблюдаю за происходящим</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д) занимаюсь анализом ситуации для решения проблемы</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е) обращаюсь за помощью к сверстникам</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ж) стараюсь «разрядиться» (кричу, плачу)</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з) требую изменений ситуации от окружающих</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и) отказываюсь от каких-либо действий</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к) пытаюсь снять напряжение с помощью алкоголя</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л) беспокоюсь о настоящем и тревожусь о будущем</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м) надеюсь на чудо</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н) игнорирую проблему</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о) пытаюсь сохранить оптимизм</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п) погружаюсь в привычные виды деятельности  </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р) стараюсь найти дополнительную информацию в Интернете для поиска выхода из ситуации</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с) ни одно из вышеперечисленных состояний я не испытывал</a:t>
            </a:r>
            <a:endParaRPr dirty="0">
              <a:latin typeface="Times New Roman" pitchFamily="18" charset="0"/>
              <a:cs typeface="Times New Roman" pitchFamily="18" charset="0"/>
            </a:endParaRPr>
          </a:p>
          <a:p>
            <a:pPr marL="343080" indent="-342720">
              <a:lnSpc>
                <a:spcPct val="100000"/>
              </a:lnSpc>
              <a:buFont typeface="Arial"/>
              <a:buChar char="•"/>
            </a:pPr>
            <a:r>
              <a:rPr lang="ru-RU" strike="noStrike" spc="-1" dirty="0">
                <a:solidFill>
                  <a:srgbClr val="000000"/>
                </a:solidFill>
                <a:uFill>
                  <a:solidFill>
                    <a:srgbClr val="FFFFFF"/>
                  </a:solidFill>
                </a:uFill>
                <a:latin typeface="Times New Roman" pitchFamily="18" charset="0"/>
                <a:cs typeface="Times New Roman" pitchFamily="18" charset="0"/>
              </a:rPr>
              <a:t> </a:t>
            </a:r>
            <a:endParaRPr dirty="0">
              <a:latin typeface="Times New Roman" pitchFamily="18" charset="0"/>
              <a:cs typeface="Times New Roman" pitchFamily="18" charset="0"/>
            </a:endParaRPr>
          </a:p>
          <a:p>
            <a:pPr marL="343080" indent="-342720" algn="just">
              <a:lnSpc>
                <a:spcPct val="100000"/>
              </a:lnSpc>
            </a:pPr>
            <a:endParaRPr dirty="0">
              <a:latin typeface="Times New Roman" pitchFamily="18" charset="0"/>
              <a:cs typeface="Times New Roman" pitchFamily="18" charset="0"/>
            </a:endParaRPr>
          </a:p>
        </p:txBody>
      </p:sp>
    </p:spTree>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369</TotalTime>
  <Words>1803</Words>
  <Application>Microsoft Office PowerPoint</Application>
  <PresentationFormat>Экран (4:3)</PresentationFormat>
  <Paragraphs>160</Paragraphs>
  <Slides>23</Slides>
  <Notes>0</Notes>
  <HiddenSlides>0</HiddenSlides>
  <MMClips>0</MMClips>
  <ScaleCrop>false</ScaleCrop>
  <HeadingPairs>
    <vt:vector size="4" baseType="variant">
      <vt:variant>
        <vt:lpstr>Тема</vt:lpstr>
      </vt:variant>
      <vt:variant>
        <vt:i4>3</vt:i4>
      </vt:variant>
      <vt:variant>
        <vt:lpstr>Заголовки слайдов</vt:lpstr>
      </vt:variant>
      <vt:variant>
        <vt:i4>23</vt:i4>
      </vt:variant>
    </vt:vector>
  </HeadingPairs>
  <TitlesOfParts>
    <vt:vector size="26" baseType="lpstr">
      <vt:lpstr>Тема Office</vt:lpstr>
      <vt:lpstr>Office Theme</vt:lpstr>
      <vt:lpstr>Office Theme</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Математические методы в психологии</dc:title>
  <dc:creator>Надежда</dc:creator>
  <cp:lastModifiedBy>Евгения Парфёновы</cp:lastModifiedBy>
  <cp:revision>42</cp:revision>
  <dcterms:created xsi:type="dcterms:W3CDTF">2020-08-31T08:15:16Z</dcterms:created>
  <dcterms:modified xsi:type="dcterms:W3CDTF">2021-08-31T09:35:29Z</dcterms:modified>
  <dc:language>ru-RU</dc:languag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ppVersion">
    <vt:lpwstr>12.0000</vt:lpwstr>
  </property>
  <property fmtid="{D5CDD505-2E9C-101B-9397-08002B2CF9AE}" pid="3" name="HiddenSlides">
    <vt:i4>0</vt:i4>
  </property>
  <property fmtid="{D5CDD505-2E9C-101B-9397-08002B2CF9AE}" pid="4" name="HyperlinksChanged">
    <vt:bool>false</vt:bool>
  </property>
  <property fmtid="{D5CDD505-2E9C-101B-9397-08002B2CF9AE}" pid="5" name="LinksUpToDate">
    <vt:bool>false</vt:bool>
  </property>
  <property fmtid="{D5CDD505-2E9C-101B-9397-08002B2CF9AE}" pid="6" name="MMClips">
    <vt:i4>0</vt:i4>
  </property>
  <property fmtid="{D5CDD505-2E9C-101B-9397-08002B2CF9AE}" pid="7" name="Notes">
    <vt:i4>0</vt:i4>
  </property>
  <property fmtid="{D5CDD505-2E9C-101B-9397-08002B2CF9AE}" pid="8" name="PresentationFormat">
    <vt:lpwstr>Экран (4:3)</vt:lpwstr>
  </property>
  <property fmtid="{D5CDD505-2E9C-101B-9397-08002B2CF9AE}" pid="9" name="ScaleCrop">
    <vt:bool>false</vt:bool>
  </property>
  <property fmtid="{D5CDD505-2E9C-101B-9397-08002B2CF9AE}" pid="10" name="ShareDoc">
    <vt:bool>false</vt:bool>
  </property>
  <property fmtid="{D5CDD505-2E9C-101B-9397-08002B2CF9AE}" pid="11" name="Slides">
    <vt:i4>23</vt:i4>
  </property>
</Properties>
</file>